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404" r:id="rId2"/>
    <p:sldId id="257" r:id="rId3"/>
    <p:sldId id="522" r:id="rId4"/>
    <p:sldId id="526" r:id="rId5"/>
    <p:sldId id="556" r:id="rId6"/>
    <p:sldId id="523" r:id="rId7"/>
    <p:sldId id="258" r:id="rId8"/>
    <p:sldId id="559" r:id="rId9"/>
    <p:sldId id="261" r:id="rId10"/>
    <p:sldId id="262" r:id="rId11"/>
    <p:sldId id="263" r:id="rId12"/>
    <p:sldId id="524" r:id="rId13"/>
    <p:sldId id="544" r:id="rId14"/>
    <p:sldId id="545" r:id="rId15"/>
    <p:sldId id="268" r:id="rId16"/>
    <p:sldId id="266" r:id="rId17"/>
    <p:sldId id="265" r:id="rId18"/>
    <p:sldId id="270" r:id="rId19"/>
    <p:sldId id="271" r:id="rId20"/>
    <p:sldId id="267" r:id="rId21"/>
    <p:sldId id="529" r:id="rId22"/>
    <p:sldId id="284" r:id="rId23"/>
    <p:sldId id="525" r:id="rId24"/>
    <p:sldId id="554" r:id="rId25"/>
    <p:sldId id="528" r:id="rId26"/>
    <p:sldId id="274" r:id="rId27"/>
    <p:sldId id="283" r:id="rId28"/>
    <p:sldId id="560" r:id="rId29"/>
    <p:sldId id="288" r:id="rId30"/>
    <p:sldId id="547" r:id="rId31"/>
    <p:sldId id="557" r:id="rId32"/>
    <p:sldId id="537" r:id="rId33"/>
    <p:sldId id="548" r:id="rId34"/>
    <p:sldId id="290" r:id="rId35"/>
    <p:sldId id="289" r:id="rId36"/>
    <p:sldId id="279" r:id="rId37"/>
    <p:sldId id="278" r:id="rId38"/>
    <p:sldId id="269" r:id="rId39"/>
    <p:sldId id="534" r:id="rId40"/>
    <p:sldId id="280" r:id="rId41"/>
    <p:sldId id="538" r:id="rId42"/>
    <p:sldId id="539" r:id="rId43"/>
    <p:sldId id="286" r:id="rId44"/>
    <p:sldId id="541" r:id="rId45"/>
    <p:sldId id="542" r:id="rId46"/>
    <p:sldId id="307" r:id="rId47"/>
    <p:sldId id="549" r:id="rId48"/>
    <p:sldId id="543" r:id="rId49"/>
    <p:sldId id="558" r:id="rId50"/>
    <p:sldId id="550" r:id="rId51"/>
    <p:sldId id="294" r:id="rId52"/>
    <p:sldId id="551" r:id="rId53"/>
    <p:sldId id="295" r:id="rId54"/>
    <p:sldId id="296" r:id="rId55"/>
    <p:sldId id="552" r:id="rId56"/>
    <p:sldId id="285" r:id="rId57"/>
    <p:sldId id="308" r:id="rId58"/>
    <p:sldId id="309" r:id="rId59"/>
  </p:sldIdLst>
  <p:sldSz cx="12192000" cy="6858000"/>
  <p:notesSz cx="6858000" cy="9144000"/>
  <p:embeddedFontLst>
    <p:embeddedFont>
      <p:font typeface="Helvetica" panose="020B0604020202020204"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CD" id="{939F1170-A45D-4989-A48A-64EB36007AAD}">
          <p14:sldIdLst>
            <p14:sldId id="404"/>
            <p14:sldId id="257"/>
            <p14:sldId id="522"/>
            <p14:sldId id="526"/>
            <p14:sldId id="556"/>
            <p14:sldId id="523"/>
            <p14:sldId id="258"/>
          </p14:sldIdLst>
        </p14:section>
        <p14:section name="13.1 - CI" id="{567E1593-5186-4A90-8A5C-7D1FF40B5BA5}">
          <p14:sldIdLst>
            <p14:sldId id="559"/>
            <p14:sldId id="261"/>
            <p14:sldId id="262"/>
            <p14:sldId id="263"/>
            <p14:sldId id="524"/>
            <p14:sldId id="544"/>
            <p14:sldId id="545"/>
            <p14:sldId id="268"/>
            <p14:sldId id="266"/>
            <p14:sldId id="265"/>
            <p14:sldId id="270"/>
            <p14:sldId id="271"/>
            <p14:sldId id="267"/>
            <p14:sldId id="529"/>
            <p14:sldId id="284"/>
            <p14:sldId id="525"/>
            <p14:sldId id="554"/>
            <p14:sldId id="528"/>
            <p14:sldId id="274"/>
            <p14:sldId id="283"/>
          </p14:sldIdLst>
        </p14:section>
        <p14:section name="13.2 - CD" id="{21F47AD4-24F9-413F-8A46-0B47C7F71A17}">
          <p14:sldIdLst>
            <p14:sldId id="560"/>
            <p14:sldId id="288"/>
            <p14:sldId id="547"/>
            <p14:sldId id="557"/>
            <p14:sldId id="537"/>
            <p14:sldId id="548"/>
            <p14:sldId id="290"/>
            <p14:sldId id="289"/>
            <p14:sldId id="279"/>
            <p14:sldId id="278"/>
            <p14:sldId id="269"/>
            <p14:sldId id="534"/>
            <p14:sldId id="280"/>
            <p14:sldId id="538"/>
            <p14:sldId id="539"/>
            <p14:sldId id="286"/>
            <p14:sldId id="541"/>
            <p14:sldId id="542"/>
            <p14:sldId id="307"/>
            <p14:sldId id="549"/>
            <p14:sldId id="543"/>
            <p14:sldId id="558"/>
            <p14:sldId id="550"/>
            <p14:sldId id="294"/>
            <p14:sldId id="551"/>
            <p14:sldId id="295"/>
            <p14:sldId id="296"/>
            <p14:sldId id="552"/>
            <p14:sldId id="285"/>
            <p14:sldId id="308"/>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21" autoAdjust="0"/>
    <p:restoredTop sz="70059" autoAdjust="0"/>
  </p:normalViewPr>
  <p:slideViewPr>
    <p:cSldViewPr snapToGrid="0">
      <p:cViewPr varScale="1">
        <p:scale>
          <a:sx n="52" d="100"/>
          <a:sy n="52" d="100"/>
        </p:scale>
        <p:origin x="912" y="36"/>
      </p:cViewPr>
      <p:guideLst/>
    </p:cSldViewPr>
  </p:slid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339625AF-45C8-4DAE-A737-497B9AE93709}"/>
    <pc:docChg chg="custSel modSld">
      <pc:chgData name="Mitchell Wand" userId="de9b44c55c049659" providerId="LiveId" clId="{339625AF-45C8-4DAE-A737-497B9AE93709}" dt="2024-10-16T17:19:02.675" v="1" actId="20577"/>
      <pc:docMkLst>
        <pc:docMk/>
      </pc:docMkLst>
      <pc:sldChg chg="modSp mod chgLayout modNotesTx">
        <pc:chgData name="Mitchell Wand" userId="de9b44c55c049659" providerId="LiveId" clId="{339625AF-45C8-4DAE-A737-497B9AE93709}" dt="2024-10-16T17:19:02.675" v="1" actId="20577"/>
        <pc:sldMkLst>
          <pc:docMk/>
          <pc:sldMk cId="3856103181" sldId="404"/>
        </pc:sldMkLst>
        <pc:spChg chg="mod ord">
          <ac:chgData name="Mitchell Wand" userId="de9b44c55c049659" providerId="LiveId" clId="{339625AF-45C8-4DAE-A737-497B9AE93709}" dt="2024-10-16T17:18:50.718" v="0" actId="700"/>
          <ac:spMkLst>
            <pc:docMk/>
            <pc:sldMk cId="3856103181" sldId="404"/>
            <ac:spMk id="116" creationId="{00000000-0000-0000-0000-000000000000}"/>
          </ac:spMkLst>
        </pc:spChg>
        <pc:spChg chg="mod ord">
          <ac:chgData name="Mitchell Wand" userId="de9b44c55c049659" providerId="LiveId" clId="{339625AF-45C8-4DAE-A737-497B9AE93709}" dt="2024-10-16T17:18:50.718" v="0" actId="700"/>
          <ac:spMkLst>
            <pc:docMk/>
            <pc:sldMk cId="3856103181" sldId="404"/>
            <ac:spMk id="117" creationId="{00000000-0000-0000-0000-000000000000}"/>
          </ac:spMkLst>
        </pc:spChg>
        <pc:spChg chg="mod ord">
          <ac:chgData name="Mitchell Wand" userId="de9b44c55c049659" providerId="LiveId" clId="{339625AF-45C8-4DAE-A737-497B9AE93709}" dt="2024-10-16T17:18:50.718" v="0" actId="700"/>
          <ac:spMkLst>
            <pc:docMk/>
            <pc:sldMk cId="3856103181" sldId="404"/>
            <ac:spMk id="11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49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lang="en-US" dirty="0"/>
              <a:t>This XKCD comic does a nice job visually summarizing the value of automating feedback loops. It is a table that shows how much time you would save over a 5 year period if you automated a task (with the Y axis showing how long the task takes otherwise and the X axis showing how often you do the task). There are, for sure, some tasks that are unlikely to be worth automating – those that are very fast to do and that you do infrequently.</a:t>
            </a:r>
          </a:p>
          <a:p>
            <a:endParaRPr lang="en-US" dirty="0"/>
          </a:p>
          <a:p>
            <a:r>
              <a:rPr lang="en-US" dirty="0"/>
              <a:t>However, there are also some tasks that you clearly should automate: if there is something that takes you 30 minutes to do every day, you will save 5 weeks of time over a 5 year period if you could automate it.</a:t>
            </a:r>
          </a:p>
          <a:p>
            <a:endParaRPr lang="en-US" dirty="0"/>
          </a:p>
          <a:p>
            <a:r>
              <a:rPr lang="en-US" dirty="0"/>
              <a:t>Something that this table *doesn’t* take into account is that you might want to do that task MORE OFTEN than you do, but doing it manually just costs too much. For example: maybe running some test suite takes 30 minutes, and so you only do it once a week. If you COULD run it without taking you away from another task – perhaps you would run it more frequently?</a:t>
            </a:r>
          </a:p>
          <a:p>
            <a:endParaRPr lang="en-US" dirty="0"/>
          </a:p>
          <a:p>
            <a:r>
              <a:rPr lang="en-US" dirty="0"/>
              <a:t>&lt;</a:t>
            </a:r>
            <a:r>
              <a:rPr dirty="0"/>
              <a:t>Ask students for examples of tasks that they have decided to automate on different projects/life/</a:t>
            </a:r>
            <a:r>
              <a:rPr dirty="0" err="1"/>
              <a:t>etc</a:t>
            </a:r>
            <a:r>
              <a:rPr lang="en-US" dirty="0"/>
              <a:t>&gt;</a:t>
            </a:r>
            <a:endParaRPr dirty="0"/>
          </a:p>
          <a:p>
            <a:endParaRPr dirty="0"/>
          </a:p>
          <a:p>
            <a:r>
              <a:rPr lang="en-US" dirty="0"/>
              <a:t>&lt;</a:t>
            </a:r>
            <a:r>
              <a:rPr dirty="0"/>
              <a:t>Note that there are a lot of hidden man-hours into maintaining automation</a:t>
            </a:r>
            <a:r>
              <a:rPr lang="en-US" dirty="0"/>
              <a:t>, and the c</a:t>
            </a:r>
            <a:r>
              <a:rPr dirty="0"/>
              <a:t>ost of monitoring</a:t>
            </a:r>
            <a:r>
              <a:rPr lang="en-US" dirty="0"/>
              <a:t>&gt;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would be hard to do reliably by hand, so we set it all up with scripts of various sorts</a:t>
            </a:r>
          </a:p>
          <a:p>
            <a:endParaRPr lang="en-US" dirty="0"/>
          </a:p>
          <a:p>
            <a:r>
              <a:rPr lang="en-US" dirty="0"/>
              <a:t>Tools like </a:t>
            </a:r>
            <a:r>
              <a:rPr lang="en-US" dirty="0" err="1"/>
              <a:t>github</a:t>
            </a:r>
            <a:r>
              <a:rPr lang="en-US" dirty="0"/>
              <a:t> or </a:t>
            </a:r>
            <a:r>
              <a:rPr lang="en-US" dirty="0" err="1"/>
              <a:t>travis</a:t>
            </a:r>
            <a:r>
              <a:rPr lang="en-US" dirty="0"/>
              <a:t> CI provide tools to write the necessary scripts and run them.</a:t>
            </a:r>
          </a:p>
        </p:txBody>
      </p:sp>
    </p:spTree>
    <p:extLst>
      <p:ext uri="{BB962C8B-B14F-4D97-AF65-F5344CB8AC3E}">
        <p14:creationId xmlns:p14="http://schemas.microsoft.com/office/powerpoint/2010/main" val="327911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rPr dirty="0"/>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rPr dirty="0"/>
              <a:t>How do we compose system under test - do we use mocks for external services, or do we use production, or do we make a special environment for each integration test?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Here is a workflow that we use to test changes in the </a:t>
            </a:r>
            <a:r>
              <a:rPr dirty="0" err="1"/>
              <a:t>autograder</a:t>
            </a:r>
            <a:r>
              <a:rPr dirty="0"/>
              <a:t> </a:t>
            </a:r>
            <a:r>
              <a:rPr lang="en-US" dirty="0"/>
              <a:t>(our IP2 </a:t>
            </a:r>
            <a:r>
              <a:rPr lang="en-US" dirty="0" err="1"/>
              <a:t>autograder</a:t>
            </a:r>
            <a:r>
              <a:rPr lang="en-US" dirty="0"/>
              <a:t>, unfortunately the IP1 </a:t>
            </a:r>
            <a:r>
              <a:rPr lang="en-US" dirty="0" err="1"/>
              <a:t>autograder</a:t>
            </a:r>
            <a:r>
              <a:rPr lang="en-US" dirty="0"/>
              <a:t> was using a different </a:t>
            </a:r>
            <a:r>
              <a:rPr lang="en-US" dirty="0" err="1"/>
              <a:t>sytem</a:t>
            </a:r>
            <a:r>
              <a:rPr lang="en-US" dirty="0"/>
              <a:t>!) </a:t>
            </a:r>
            <a:r>
              <a:rPr dirty="0"/>
              <a:t>–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On the left, we can see the workflow that is run every time that we push a commit to the repository that hosts the IP </a:t>
            </a:r>
            <a:r>
              <a:rPr dirty="0" err="1"/>
              <a:t>autograder</a:t>
            </a:r>
            <a:r>
              <a:rPr dirty="0"/>
              <a:t>.</a:t>
            </a:r>
          </a:p>
          <a:p>
            <a:pPr defTabSz="457200">
              <a:lnSpc>
                <a:spcPct val="117999"/>
              </a:lnSpc>
              <a:defRPr sz="2200">
                <a:latin typeface="Helvetica Neue"/>
                <a:ea typeface="Helvetica Neue"/>
                <a:cs typeface="Helvetica Neue"/>
                <a:sym typeface="Helvetica Neue"/>
              </a:defRPr>
            </a:pPr>
            <a:r>
              <a:rPr dirty="0"/>
              <a:t>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There are two kinds of jobs: build, and test. Both run on our self-hosted </a:t>
            </a:r>
            <a:r>
              <a:rPr dirty="0" err="1"/>
              <a:t>github</a:t>
            </a:r>
            <a:r>
              <a:rPr dirty="0"/>
              <a:t>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a:t>
            </a:r>
            <a:r>
              <a:rPr dirty="0" err="1"/>
              <a:t>spectiic</a:t>
            </a:r>
            <a:r>
              <a:rPr dirty="0"/>
              <a:t> submission directory that should be used to execute the </a:t>
            </a:r>
            <a:r>
              <a:rPr dirty="0" err="1"/>
              <a:t>autograder</a:t>
            </a:r>
            <a:r>
              <a:rPr dirty="0"/>
              <a: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Here’s another view of that same project’s CI pipeline: here we can see the history of each build. From this view, any developer can answer the simple question: “when did a test break? What fixed it?”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These screenshots show the graphical summary of two CI pipelines set up for </a:t>
            </a:r>
            <a:r>
              <a:rPr lang="en-US" dirty="0"/>
              <a:t>a software testing research tool</a:t>
            </a:r>
            <a:r>
              <a:rPr dirty="0"/>
              <a: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In both cases, there are 4 jobs defined: 1. build the matrix (run a script that will determine which benchmarks to run), 2. (in parallel) run the </a:t>
            </a:r>
            <a:r>
              <a:rPr dirty="0" err="1"/>
              <a:t>fuzzer</a:t>
            </a:r>
            <a:r>
              <a:rPr dirty="0"/>
              <a:t>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rPr dirty="0"/>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some notes below:</a:t>
            </a:r>
          </a:p>
          <a:p>
            <a:pPr marL="342900" indent="-342900">
              <a:buFontTx/>
              <a:buChar char="-"/>
            </a:pPr>
            <a:r>
              <a:rPr lang="en-US" dirty="0"/>
              <a:t>When builds are persistently broken (failing on each change), as in the screenshot on the bottom right, developers start to ignore the outcomes. </a:t>
            </a:r>
          </a:p>
          <a:p>
            <a:pPr marL="342900" indent="-342900">
              <a:buFontTx/>
              <a:buChar char="-"/>
            </a:pPr>
            <a:r>
              <a:rPr lang="en-US" dirty="0"/>
              <a:t>Run on every change for the reason we just saw – reduces debugging effort</a:t>
            </a:r>
          </a:p>
          <a:p>
            <a:pPr marL="342900" indent="-342900">
              <a:buFontTx/>
              <a:buChar char="-"/>
            </a:pPr>
            <a:r>
              <a:rPr lang="en-US" dirty="0"/>
              <a:t>Still do pre-commit testing locally (before CI). Think about the difference between running `</a:t>
            </a:r>
            <a:r>
              <a:rPr lang="en-US" dirty="0" err="1"/>
              <a:t>npm</a:t>
            </a:r>
            <a:r>
              <a:rPr lang="en-US" dirty="0"/>
              <a:t> test` for IP2, vs submitting to </a:t>
            </a:r>
            <a:r>
              <a:rPr lang="en-US" dirty="0" err="1"/>
              <a:t>autograder</a:t>
            </a:r>
            <a:r>
              <a:rPr lang="en-US" dirty="0"/>
              <a:t>. Why would you do tests locally? -&gt; even faster feedback</a:t>
            </a:r>
          </a:p>
          <a:p>
            <a:r>
              <a:rPr lang="en-US" dirty="0"/>
              <a:t>- Repeatable is important because you want to be able to reproduce same result again and again when debugging. The alternative is maybe called “flaky” and means that your CI pipeline fails due to reasons besides introducing a defect in the code, more on next slide</a:t>
            </a:r>
          </a:p>
          <a:p>
            <a:r>
              <a:rPr lang="en-US" dirty="0"/>
              <a:t>&gt;</a:t>
            </a:r>
          </a:p>
        </p:txBody>
      </p:sp>
    </p:spTree>
    <p:extLst>
      <p:ext uri="{BB962C8B-B14F-4D97-AF65-F5344CB8AC3E}">
        <p14:creationId xmlns:p14="http://schemas.microsoft.com/office/powerpoint/2010/main" val="3896641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Consider the difference between integrating 100 commits and finding a bug vs integrating 2 commits and finding a bug. It will be much easier to figure out what introduced the bug when you only have those 2 commits!&gt;</a:t>
            </a:r>
          </a:p>
        </p:txBody>
      </p:sp>
    </p:spTree>
    <p:extLst>
      <p:ext uri="{BB962C8B-B14F-4D97-AF65-F5344CB8AC3E}">
        <p14:creationId xmlns:p14="http://schemas.microsoft.com/office/powerpoint/2010/main" val="28826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 figure shows an experiment where the authors studied 30 open source projects’ CI workflows, running them 300 times each in 11 different resource configurations offered by popular cloud providers like AWS. The figure shows that some configurations that were cheaper to run (green bar) often were NOT the most reliable </a:t>
            </a:r>
            <a:r>
              <a:rPr lang="en-US" dirty="0" err="1"/>
              <a:t>conifgurations</a:t>
            </a:r>
            <a:r>
              <a:rPr lang="en-US" dirty="0"/>
              <a:t> – those cheaper configurations resulted in more flaky test failures.</a:t>
            </a:r>
          </a:p>
        </p:txBody>
      </p:sp>
    </p:spTree>
    <p:extLst>
      <p:ext uri="{BB962C8B-B14F-4D97-AF65-F5344CB8AC3E}">
        <p14:creationId xmlns:p14="http://schemas.microsoft.com/office/powerpoint/2010/main" val="93262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talk about continuous integration and continuous delivery, it is helpful to recall the motivation for the agile software development movement, and what they were trying to achieve (read slide)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Really the key part is that Agile offers the following promise: what if we could build software in such a way that we could embrace both defects and change. If you build a process that can have an “agile” response to shifting requirements, you are also probably building one that can tolerate defects much better.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 to waterfall philosophy on risk: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Waterfall says: "The project is too large and complex, and it will take months (or years!) to plan, so once we come up with the plan, that plan can not change"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agile says “The project is too large and complex, it is unlikely that we will know exactly what we need right now, and to some extent, we are inventing something new. We think that as we make it, we will figure it out as we go”</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77328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four main challenges (and solutions) to repeatable CI builds. &lt;read slide&gt;</a:t>
            </a:r>
          </a:p>
          <a:p>
            <a:r>
              <a:rPr lang="en-US" dirty="0"/>
              <a:t>We’ll talk briefly about build systems, dependency managers and infrastructure as code. You’ll remember containers from our last lecture, on cloud deployment technologies.</a:t>
            </a:r>
          </a:p>
        </p:txBody>
      </p:sp>
    </p:spTree>
    <p:extLst>
      <p:ext uri="{BB962C8B-B14F-4D97-AF65-F5344CB8AC3E}">
        <p14:creationId xmlns:p14="http://schemas.microsoft.com/office/powerpoint/2010/main" val="814231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most modern languages, the build system itself also serves as the dependency manager (e.g. Maven). Other tools focus more on providing dependency management (e.g. </a:t>
            </a:r>
            <a:r>
              <a:rPr lang="en-US" dirty="0" err="1"/>
              <a:t>npm</a:t>
            </a:r>
            <a:r>
              <a:rPr lang="en-US" dirty="0"/>
              <a:t>), and do not directly support the same kind of modular workflows as more powerful build systems (e.g. “grunt” is a build tool for NodeJS)</a:t>
            </a:r>
          </a:p>
        </p:txBody>
      </p:sp>
    </p:spTree>
    <p:extLst>
      <p:ext uri="{BB962C8B-B14F-4D97-AF65-F5344CB8AC3E}">
        <p14:creationId xmlns:p14="http://schemas.microsoft.com/office/powerpoint/2010/main" val="4150498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There are dragons in “transitive dependencies” but that is the subject for another lecture that we would probably need to call “dependency hell”</a:t>
            </a:r>
          </a:p>
        </p:txBody>
      </p:sp>
    </p:spTree>
    <p:extLst>
      <p:ext uri="{BB962C8B-B14F-4D97-AF65-F5344CB8AC3E}">
        <p14:creationId xmlns:p14="http://schemas.microsoft.com/office/powerpoint/2010/main" val="3621950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Semantic versioning is a generally-agreed-upon mechanism for creating and maintaining version numbers. The reason for this standard is to make it easier for library maintainers (publishing new code) to tell their consumers when breaking changes are expected.</a:t>
            </a:r>
          </a:p>
          <a:p>
            <a:endParaRPr lang="en-US" dirty="0"/>
          </a:p>
          <a:p>
            <a:r>
              <a:rPr lang="en-US" dirty="0"/>
              <a:t>The summary of semantic versioning is shown in the screenshot to the right. With semantic versioning (“</a:t>
            </a:r>
            <a:r>
              <a:rPr lang="en-US" dirty="0" err="1"/>
              <a:t>semver</a:t>
            </a:r>
            <a:r>
              <a:rPr lang="en-US" dirty="0"/>
              <a:t>”), you specify a version number as MAJOR.MINOR.PATCH. Incrementing the major number indicates that you are definitely making incompatible API changes. Incrementing the minor version indicates that there is new functionality from the prior version, but should be backwards-compatible. Incrementing the patch version indicates that you are making a backwards-compatible bug fix</a:t>
            </a:r>
          </a:p>
          <a:p>
            <a:endParaRPr lang="en-US" dirty="0"/>
          </a:p>
          <a:p>
            <a:r>
              <a:rPr lang="en-US" dirty="0"/>
              <a:t>Consumers of dependencies (e.g. your project that uses NPM to install dependencies) can specify constraints on dependency versions to, for example, allow for the dependency manager to automatically upgrade to a new patch version, new minor version, new major version, or to require a specific version.</a:t>
            </a:r>
          </a:p>
          <a:p>
            <a:endParaRPr lang="en-US" dirty="0"/>
          </a:p>
          <a:p>
            <a:r>
              <a:rPr lang="en-US" dirty="0"/>
              <a:t>The stacked bar charts on the left show the distribution of all dependencies of all packages in the NPM dependency ecosystem by-year. While at first, the typical approach was to allow changes to major versions to be applied automatically (purple, greater-or-equal constraint), over time this quickly shifted to allowing for bug (”patch”) and minor version increments. Of course, this only works if developers RELEASING packages follow these rules, and don’t introduce breaking changes in minor or patch updates!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many other software infrastructure components, you could configure, deploy and maintain your own CI infrastructure (that runs your CI workflow), or use a vendor’s CI service, provided in a “software-as-a-service” model.</a:t>
            </a:r>
          </a:p>
          <a:p>
            <a:endParaRPr lang="en-US" dirty="0"/>
          </a:p>
          <a:p>
            <a:r>
              <a:rPr lang="en-US" dirty="0"/>
              <a:t>An example of the oldest/most commonly used self-hosted open-source CI solution is “Jenkins”. There are also vendors who will run this as a service for you, if you would want that.</a:t>
            </a:r>
          </a:p>
          <a:p>
            <a:endParaRPr lang="en-US" dirty="0"/>
          </a:p>
          <a:p>
            <a:r>
              <a:rPr lang="en-US" dirty="0"/>
              <a:t>In the past decade, there has also been a rise in the popularity of SaaS-style CI services, like GitHub Actions ,Circle CI, Travis, and others. These services typically bill per-minute that builds run for. GitHub Actions supports a hybrid model, where GitHub hosts the whole system for triggering CI runs and collecting their output, and you bring your own “runner” that runs CI jobs. This approach lets you use your own specialized infrastructure (e.g. GPUs that you bought for some ML project), and if you do so, you can avoid paying the per-minute fee to use the vendor’s infrastructure.</a:t>
            </a:r>
          </a:p>
        </p:txBody>
      </p:sp>
    </p:spTree>
    <p:extLst>
      <p:ext uri="{BB962C8B-B14F-4D97-AF65-F5344CB8AC3E}">
        <p14:creationId xmlns:p14="http://schemas.microsoft.com/office/powerpoint/2010/main" val="759754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81D-F9EF-7C23-765A-A47C9E33C37B}"/>
            </a:ext>
          </a:extLst>
        </p:cNvPr>
        <p:cNvGrpSpPr/>
        <p:nvPr/>
      </p:nvGrpSpPr>
      <p:grpSpPr>
        <a:xfrm>
          <a:off x="0" y="0"/>
          <a:ext cx="0" cy="0"/>
          <a:chOff x="0" y="0"/>
          <a:chExt cx="0" cy="0"/>
        </a:xfrm>
      </p:grpSpPr>
      <p:sp>
        <p:nvSpPr>
          <p:cNvPr id="67" name="Shape 67">
            <a:extLst>
              <a:ext uri="{FF2B5EF4-FFF2-40B4-BE49-F238E27FC236}">
                <a16:creationId xmlns:a16="http://schemas.microsoft.com/office/drawing/2014/main" id="{87C32D38-9BA6-9133-9122-F3783CB68874}"/>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a:extLst>
              <a:ext uri="{FF2B5EF4-FFF2-40B4-BE49-F238E27FC236}">
                <a16:creationId xmlns:a16="http://schemas.microsoft.com/office/drawing/2014/main" id="{272A971F-F8D4-B853-B84B-0C304A024C69}"/>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extLst>
      <p:ext uri="{BB962C8B-B14F-4D97-AF65-F5344CB8AC3E}">
        <p14:creationId xmlns:p14="http://schemas.microsoft.com/office/powerpoint/2010/main" val="134454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3986421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2563917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091177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visualizing system-level metrics (like number of containers deployed, their CPU usage and memory usage, </a:t>
            </a:r>
            <a:r>
              <a:rPr lang="en-US" dirty="0" err="1"/>
              <a:t>etc</a:t>
            </a:r>
            <a:r>
              <a:rPr lang="en-US" dirty="0"/>
              <a:t>), it can also be extremely useful to track metrics from within apps – like latency, error rates, etc. to discover problems before they show up at a higher level (e.g. notice that request are taking longer to complete before </a:t>
            </a:r>
          </a:p>
        </p:txBody>
      </p:sp>
    </p:spTree>
    <p:extLst>
      <p:ext uri="{BB962C8B-B14F-4D97-AF65-F5344CB8AC3E}">
        <p14:creationId xmlns:p14="http://schemas.microsoft.com/office/powerpoint/2010/main" val="138069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2E1-23CE-91D8-3597-03253C5F8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7022E-5E14-6E09-BE66-6129BDD97B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A14524-9D60-262B-DE10-6352DF507A78}"/>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Continuous Integration and Continuous Delivery focus on the red portion of the infamous cost-to-repair diagram.</a:t>
            </a:r>
          </a:p>
        </p:txBody>
      </p:sp>
      <p:sp>
        <p:nvSpPr>
          <p:cNvPr id="4" name="Slide Number Placeholder 3">
            <a:extLst>
              <a:ext uri="{FF2B5EF4-FFF2-40B4-BE49-F238E27FC236}">
                <a16:creationId xmlns:a16="http://schemas.microsoft.com/office/drawing/2014/main" id="{B8920485-CD07-0436-6E59-FA912306DC8C}"/>
              </a:ext>
            </a:extLst>
          </p:cNvPr>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130578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3128-E6D2-BABB-792F-57B5B809B3E6}"/>
            </a:ext>
          </a:extLst>
        </p:cNvPr>
        <p:cNvGrpSpPr/>
        <p:nvPr/>
      </p:nvGrpSpPr>
      <p:grpSpPr>
        <a:xfrm>
          <a:off x="0" y="0"/>
          <a:ext cx="0" cy="0"/>
          <a:chOff x="0" y="0"/>
          <a:chExt cx="0" cy="0"/>
        </a:xfrm>
      </p:grpSpPr>
      <p:sp>
        <p:nvSpPr>
          <p:cNvPr id="173" name="Shape 173">
            <a:extLst>
              <a:ext uri="{FF2B5EF4-FFF2-40B4-BE49-F238E27FC236}">
                <a16:creationId xmlns:a16="http://schemas.microsoft.com/office/drawing/2014/main" id="{F708984A-E96B-C043-66AF-31A20E8054A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a:extLst>
              <a:ext uri="{FF2B5EF4-FFF2-40B4-BE49-F238E27FC236}">
                <a16:creationId xmlns:a16="http://schemas.microsoft.com/office/drawing/2014/main" id="{66EFDD2F-F9DE-C31A-E657-744B695D8CA3}"/>
              </a:ext>
            </a:extLst>
          </p:cNvPr>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rPr dirty="0"/>
              <a:t>Google Test Automation Platform</a:t>
            </a:r>
          </a:p>
        </p:txBody>
      </p:sp>
    </p:spTree>
    <p:extLst>
      <p:ext uri="{BB962C8B-B14F-4D97-AF65-F5344CB8AC3E}">
        <p14:creationId xmlns:p14="http://schemas.microsoft.com/office/powerpoint/2010/main" val="3278566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A37-8C22-B71A-77F3-E0C70F135DE8}"/>
            </a:ext>
          </a:extLst>
        </p:cNvPr>
        <p:cNvGrpSpPr/>
        <p:nvPr/>
      </p:nvGrpSpPr>
      <p:grpSpPr>
        <a:xfrm>
          <a:off x="0" y="0"/>
          <a:ext cx="0" cy="0"/>
          <a:chOff x="0" y="0"/>
          <a:chExt cx="0" cy="0"/>
        </a:xfrm>
      </p:grpSpPr>
      <p:sp>
        <p:nvSpPr>
          <p:cNvPr id="392" name="Shape 392">
            <a:extLst>
              <a:ext uri="{FF2B5EF4-FFF2-40B4-BE49-F238E27FC236}">
                <a16:creationId xmlns:a16="http://schemas.microsoft.com/office/drawing/2014/main" id="{9D182FE2-EA4A-8F38-6E58-BAA2A9773F2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a:extLst>
              <a:ext uri="{FF2B5EF4-FFF2-40B4-BE49-F238E27FC236}">
                <a16:creationId xmlns:a16="http://schemas.microsoft.com/office/drawing/2014/main" id="{624A1B4B-9841-8E3C-49BA-58C95CF3B5A9}"/>
              </a:ext>
            </a:extLst>
          </p:cNvPr>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extLst>
      <p:ext uri="{BB962C8B-B14F-4D97-AF65-F5344CB8AC3E}">
        <p14:creationId xmlns:p14="http://schemas.microsoft.com/office/powerpoint/2010/main" val="3851111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B48F-4374-7DF7-2DAC-0E85B514914C}"/>
            </a:ext>
          </a:extLst>
        </p:cNvPr>
        <p:cNvGrpSpPr/>
        <p:nvPr/>
      </p:nvGrpSpPr>
      <p:grpSpPr>
        <a:xfrm>
          <a:off x="0" y="0"/>
          <a:ext cx="0" cy="0"/>
          <a:chOff x="0" y="0"/>
          <a:chExt cx="0" cy="0"/>
        </a:xfrm>
      </p:grpSpPr>
      <p:sp>
        <p:nvSpPr>
          <p:cNvPr id="407" name="Shape 407">
            <a:extLst>
              <a:ext uri="{FF2B5EF4-FFF2-40B4-BE49-F238E27FC236}">
                <a16:creationId xmlns:a16="http://schemas.microsoft.com/office/drawing/2014/main" id="{356F3B33-E7E9-F112-D31F-7BB3AFCAEBC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a:extLst>
              <a:ext uri="{FF2B5EF4-FFF2-40B4-BE49-F238E27FC236}">
                <a16:creationId xmlns:a16="http://schemas.microsoft.com/office/drawing/2014/main" id="{491A178B-8369-8867-6BD0-0430437253ED}"/>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extLst>
      <p:ext uri="{BB962C8B-B14F-4D97-AF65-F5344CB8AC3E}">
        <p14:creationId xmlns:p14="http://schemas.microsoft.com/office/powerpoint/2010/main" val="1121397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unfortunate reality with TDD is that, even if you practice it quite carefully, some bugs will only present themselves in circumstances that you failed to predict. Consider this example from Feb 2023 – in the *aviation software* domain – one that is notorious for having regulatory requirements around requirements validation and software testing practices.</a:t>
            </a:r>
          </a:p>
          <a:p>
            <a:endParaRPr lang="en-US" dirty="0"/>
          </a:p>
          <a:p>
            <a:r>
              <a:rPr lang="en-US" dirty="0"/>
              <a:t>What happened? Within 10 minutes, TWO Alaska 737’s had tail strikes upon takeoff – the photo shows what a tail strike is. A tail strike is when the back of the tail of the plane scrapes along the ground during takeoff. The plane is still flyable, can land, and is not totaled – but need an expensive repair before future flight.</a:t>
            </a:r>
          </a:p>
          <a:p>
            <a:endParaRPr lang="en-US" dirty="0"/>
          </a:p>
          <a:p>
            <a:r>
              <a:rPr lang="en-US" dirty="0"/>
              <a:t>After the second strike, this was clearly noticed by the dispatchers who were literally watching it happen from the tower. In response, the dispatchers “pulled the plug” – halted all takeoffs of any of the airline’s planes for 22 minutes.</a:t>
            </a:r>
          </a:p>
          <a:p>
            <a:endParaRPr lang="en-US" dirty="0"/>
          </a:p>
          <a:p>
            <a:r>
              <a:rPr lang="en-US" dirty="0"/>
              <a:t>They quickly found that the problem was due to a bug introduced that morning in software used for calculating how much power the pilot should apply to the engines at takeoff. Too much wastes fuel, too little can result in a tail strike (or a completely failed takeoff). They were, luckily, not THAT far off in weight calculation - if it were MORE wrong, they could have failed to take off + overrun the runway, or gotten airborne but failed to clear obstacles</a:t>
            </a:r>
          </a:p>
          <a:p>
            <a:endParaRPr lang="en-US" dirty="0"/>
          </a:p>
          <a:p>
            <a:r>
              <a:rPr lang="en-US" dirty="0"/>
              <a:t>The vendor found the bug in the load calculation tool and deployed a fix.</a:t>
            </a:r>
          </a:p>
          <a:p>
            <a:endParaRPr lang="en-US" dirty="0"/>
          </a:p>
          <a:p>
            <a:r>
              <a:rPr lang="en-US" dirty="0"/>
              <a:t>The lessons that *we* draw from this story are:</a:t>
            </a:r>
          </a:p>
          <a:p>
            <a:r>
              <a:rPr lang="en-US" dirty="0"/>
              <a:t>1. Writing thorough test suites is hard</a:t>
            </a:r>
          </a:p>
          <a:p>
            <a:r>
              <a:rPr lang="en-US" dirty="0"/>
              <a:t>2. If you are going to deploy an update, your sure as *** better have some process for monitoring that update and reverting as necessary</a:t>
            </a:r>
          </a:p>
          <a:p>
            <a:br>
              <a:rPr lang="en-US" dirty="0"/>
            </a:br>
            <a:r>
              <a:rPr lang="en-US" dirty="0"/>
              <a:t>Additional commentary: FWIW, maybe it’s just easy to find software flaws with Boeing 737’s (although this one didn’t just effect the Max 900 that is most notorious, also the 900ER)…</a:t>
            </a:r>
          </a:p>
        </p:txBody>
      </p:sp>
    </p:spTree>
    <p:extLst>
      <p:ext uri="{BB962C8B-B14F-4D97-AF65-F5344CB8AC3E}">
        <p14:creationId xmlns:p14="http://schemas.microsoft.com/office/powerpoint/2010/main" val="373862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10/11/2025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10/11/2025</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10/11/2025</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10/11/2025</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603250" y="539750"/>
            <a:ext cx="10985500" cy="716582"/>
          </a:xfrm>
          <a:prstGeom prst="rect">
            <a:avLst/>
          </a:prstGeom>
        </p:spPr>
        <p:txBody>
          <a:bodyPr anchor="t"/>
          <a:lstStyle>
            <a:lvl1pPr>
              <a:defRPr sz="4250" spc="-85">
                <a:solidFill>
                  <a:srgbClr val="005493"/>
                </a:solidFill>
              </a:defRPr>
            </a:lvl1pPr>
          </a:lstStyle>
          <a:p>
            <a:r>
              <a:t>Slide Title</a:t>
            </a:r>
          </a:p>
        </p:txBody>
      </p:sp>
      <p:sp>
        <p:nvSpPr>
          <p:cNvPr id="22" name="Body Level One…"/>
          <p:cNvSpPr txBox="1">
            <a:spLocks noGrp="1"/>
          </p:cNvSpPr>
          <p:nvPr>
            <p:ph type="body" sz="quarter" idx="1" hasCustomPrompt="1"/>
          </p:nvPr>
        </p:nvSpPr>
        <p:spPr>
          <a:xfrm>
            <a:off x="603250" y="1186480"/>
            <a:ext cx="10985500" cy="467391"/>
          </a:xfrm>
          <a:prstGeom prst="rect">
            <a:avLst/>
          </a:prstGeom>
        </p:spPr>
        <p:txBody>
          <a:bodyPr/>
          <a:lstStyle>
            <a:lvl1pPr>
              <a:defRPr sz="2750"/>
            </a:lvl1pPr>
            <a:lvl2pPr marL="654050" indent="-349250">
              <a:defRPr sz="2750"/>
            </a:lvl2pPr>
            <a:lvl3pPr marL="958850" indent="-349250">
              <a:defRPr sz="2750"/>
            </a:lvl3pPr>
            <a:lvl4pPr marL="1263650" indent="-349250">
              <a:defRPr sz="2750"/>
            </a:lvl4pPr>
            <a:lvl5pPr marL="1568450" indent="-349250">
              <a:defRPr sz="2750"/>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603250" y="2124252"/>
            <a:ext cx="10985500" cy="4128007"/>
          </a:xfrm>
          <a:prstGeom prst="rect">
            <a:avLst/>
          </a:prstGeom>
        </p:spPr>
        <p:txBody>
          <a:bodyPr lIns="50800" tIns="50800" rIns="50800" bIns="50800"/>
          <a:lstStyle>
            <a:lvl1pPr marL="304800" indent="-304800" defTabSz="1219169">
              <a:lnSpc>
                <a:spcPct val="90000"/>
              </a:lnSpc>
              <a:spcBef>
                <a:spcPts val="2250"/>
              </a:spcBef>
              <a:buSzPct val="123000"/>
              <a:buChar char="•"/>
              <a:defRPr sz="2400" b="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329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10/11/2025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10/11/2025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10/11/2025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10/11/2025</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10/11/2025</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10/11/2025</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10/11/2025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10/11/2025</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10/11/2025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xkcd.com/1205/"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ithub.com/neu-se/CONFETTI/ac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rxiv.org/abs/2310.1213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spinnaker.io/docs/concepts/#application-deployment" TargetMode="External"/><Relationship Id="rId5" Type="http://schemas.openxmlformats.org/officeDocument/2006/relationships/image" Target="../media/image25.png"/><Relationship Id="rId4" Type="http://schemas.openxmlformats.org/officeDocument/2006/relationships/image" Target="../media/image24.tif"/></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datadoghq.com/blog/gke-dashboards-integration-improvement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www.akitasoftware.com/blog-posts/plug-and-play-endpoint-views-for-metrics-error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engineering.fb.com/2017/08/31/web/rapid-release-at-massive-scal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dn.com/alaska-news/aviation/2023/02/20/after-alaska-airlines-planes-bump-runway-a-scramble-to-pull-the-plu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prstGeom prst="rect">
            <a:avLst/>
          </a:prstGeom>
        </p:spPr>
        <p:txBody>
          <a:bodyPr/>
          <a:lstStyle/>
          <a:p>
            <a:r>
              <a:rPr dirty="0"/>
              <a:t>CS 4530: Fundamentals of Software Engineering</a:t>
            </a:r>
            <a:br>
              <a:rPr dirty="0"/>
            </a:br>
            <a:r>
              <a:rPr dirty="0"/>
              <a:t>Module </a:t>
            </a:r>
            <a:r>
              <a:rPr lang="en-US" dirty="0"/>
              <a:t>13: Continuous Development</a:t>
            </a:r>
            <a:endParaRPr dirty="0"/>
          </a:p>
        </p:txBody>
      </p:sp>
      <p:sp>
        <p:nvSpPr>
          <p:cNvPr id="117" name="Subtitle 7"/>
          <p:cNvSpPr txBox="1">
            <a:spLocks noGrp="1"/>
          </p:cNvSpPr>
          <p:nvPr>
            <p:ph type="subTitle" idx="1"/>
          </p:nvPr>
        </p:nvSpPr>
        <p:spPr>
          <a:prstGeom prst="rect">
            <a:avLst/>
          </a:prstGeom>
        </p:spPr>
        <p:txBody>
          <a:bodyPr/>
          <a:lstStyle/>
          <a:p>
            <a:pPr>
              <a:lnSpc>
                <a:spcPct val="100000"/>
              </a:lnSpc>
            </a:pPr>
            <a:r>
              <a:rPr lang="en-US" sz="2800" dirty="0"/>
              <a:t>Adeel Bhutta, Joydeep Mitra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4294967295"/>
          </p:nvPr>
        </p:nvSpPr>
        <p:spPr>
          <a:xfrm>
            <a:off x="11933238" y="6415088"/>
            <a:ext cx="258762" cy="247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5</a:t>
            </a:r>
            <a:r>
              <a:rPr dirty="0"/>
              <a:t> Released under the </a:t>
            </a:r>
            <a:r>
              <a:rPr u="sng" dirty="0">
                <a:solidFill>
                  <a:srgbClr val="0563C1"/>
                </a:solidFill>
                <a:uFill>
                  <a:solidFill>
                    <a:srgbClr val="0563C1"/>
                  </a:solidFill>
                </a:uFill>
                <a:hlinkClick r:id="rId3"/>
              </a:rPr>
              <a:t>CC BY-SA</a:t>
            </a:r>
            <a:r>
              <a:rPr dirty="0"/>
              <a:t> license</a:t>
            </a:r>
          </a:p>
        </p:txBody>
      </p:sp>
    </p:spTree>
    <p:extLst>
      <p:ext uri="{BB962C8B-B14F-4D97-AF65-F5344CB8AC3E}">
        <p14:creationId xmlns:p14="http://schemas.microsoft.com/office/powerpoint/2010/main" val="385610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rPr lang="en-US" dirty="0"/>
              <a:t>A </a:t>
            </a:r>
            <a:r>
              <a:rPr dirty="0"/>
              <a:t>CI </a:t>
            </a:r>
            <a:r>
              <a:rPr lang="en-US" dirty="0"/>
              <a:t>process </a:t>
            </a:r>
            <a:r>
              <a:rPr dirty="0"/>
              <a:t>is a software pipeline</a:t>
            </a:r>
          </a:p>
        </p:txBody>
      </p:sp>
      <p:grpSp>
        <p:nvGrpSpPr>
          <p:cNvPr id="3" name="0…………….">
            <a:extLst>
              <a:ext uri="{FF2B5EF4-FFF2-40B4-BE49-F238E27FC236}">
                <a16:creationId xmlns:a16="http://schemas.microsoft.com/office/drawing/2014/main" id="{0EE44212-67F8-A4C4-F75D-2C0288E4F640}"/>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7C0BC24A-B88A-826A-1080-B12210346CE5}"/>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272F8279-5ACF-EED8-21CE-5A09DFA2BFE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416DDCE9-84A2-CEF2-0BA6-149A7F40A6BF}"/>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C7124435-FDEA-BCFC-448E-77D0737D3521}"/>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F00A3883-5B89-D764-927D-CC899260FF74}"/>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122F5E53-627A-D327-A3D9-68DA2ADC923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44DBFE0B-33A2-E76D-8210-A43745359CAF}"/>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723BB81A-9AC7-4BF6-C123-F0A1013FB0EB}"/>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C2720A51-3AD1-D316-2C1E-7C31D45A440A}"/>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EAA20C3D-C4BE-C992-0827-223D0C8CD0A0}"/>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27C80A1B-5F99-9793-2A57-1218E1FD83D5}"/>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98598E95-5EA6-47D9-40AC-01EE46C15842}"/>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1316B641-1849-0978-57CB-25243443A742}"/>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A1FBEF75-C993-E8F5-764F-F780855E529E}"/>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1E5B161-DEC8-6171-66BC-DE2EB85F8950}"/>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C35B86E1-34DC-DBD5-9BD4-65E74C1BBBCB}"/>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B724156D-5507-A937-79D1-DC33FC0264BA}"/>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04E40912-96FE-BA60-255C-1E26CEBAC4A7}"/>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961DE0E9-C825-8A85-3AAC-EA7DF949D8B3}"/>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8292ED4D-50BF-68BB-26B7-DAEA306B4211}"/>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4A8664C1-C065-E491-07C9-A541E1E657DB}"/>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F6B41FFB-51E7-2512-51D8-4B800AAAD74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25E95E51-9509-343B-22EB-30FF44706D44}"/>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4F6ABA13-5376-BE8D-F2B8-F28EF1D97F9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7B4CACB-75C4-63C5-ED04-6C48CDF34F2D}"/>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CE563516-CE4C-43F7-B4AD-7AC603AFFF40}"/>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ADBE5942-5440-5BCD-6E9A-F0E6C6739E0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AAE51BE8-BB21-2288-8B85-B268CD31DA77}"/>
              </a:ext>
            </a:extLst>
          </p:cNvPr>
          <p:cNvSpPr txBox="1"/>
          <p:nvPr/>
        </p:nvSpPr>
        <p:spPr>
          <a:xfrm>
            <a:off x="663230" y="1595463"/>
            <a:ext cx="1022074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FE6272E-6653-B9D3-0540-E10652153716}"/>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1B6BD385-656E-DC7E-2D74-7167A2843DAC}"/>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89BA721B-B8D9-6D56-6ED2-D51FD79289E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C039D8C7-6F05-C2FD-7171-7904E96FD95B}"/>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70E5167-0C4E-A8D5-A340-8226CB7D2157}"/>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151F4C61-2205-84D4-63A3-76263C28818F}"/>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7BEA6A0E-A17E-C782-42AA-F511F5CBA3DC}"/>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0EAD3174-999B-B04E-8285-1376F85B0FB9}"/>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0AA28542-E091-A71E-7296-157D5B3D2598}"/>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826560D6-9F8E-EA85-036A-6A7E45865AB4}"/>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8244A1CB-FD25-8FA1-32C9-EDD16616D83C}"/>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6C9C2C04-19D5-4C0F-742B-B9B6893F3004}"/>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0B7C86B7-F444-6109-3081-4CF4F5679D68}"/>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916CC8BD-D544-9BC5-E544-4DDCAD1B5A0E}"/>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9C2E0F90-A2F8-8F09-23F5-516583A62F2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ED681DB8-FCDC-F88B-27FF-CEC59F2D4A48}"/>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F104BA16-025F-D952-6A14-93ED0C0BE850}"/>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D9939041-E087-7ACA-AB45-6C58A3A14B45}"/>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1110CE3F-986F-7CA4-22E1-06B6B1F37AD7}"/>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4B662566-F821-B3B4-0751-AE048E4EC085}"/>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CAB79077-3474-C294-560D-6A91FDC95B09}"/>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42528A99-4E3B-5610-70B5-9A456E10A239}"/>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35F6BAC7-F4D6-FD0C-0A8A-6624B04F8F8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rPr dirty="0"/>
              <a:t>CI </a:t>
            </a:r>
            <a:r>
              <a:rPr lang="en-US" dirty="0"/>
              <a:t>may be triggered by commits, pull requests, or other actions</a:t>
            </a:r>
            <a:endParaRPr dirty="0"/>
          </a:p>
        </p:txBody>
      </p:sp>
      <p:sp>
        <p:nvSpPr>
          <p:cNvPr id="71" name="Small scale, with a service like CircleCI, GitHub Actions or TravisCI"/>
          <p:cNvSpPr txBox="1">
            <a:spLocks noGrp="1"/>
          </p:cNvSpPr>
          <p:nvPr>
            <p:ph idx="1"/>
          </p:nvPr>
        </p:nvSpPr>
        <p:spPr>
          <a:prstGeom prst="rect">
            <a:avLst/>
          </a:prstGeom>
        </p:spPr>
        <p:txBody>
          <a:bodyPr/>
          <a:lstStyle/>
          <a:p>
            <a:pPr marL="0" indent="0">
              <a:buNone/>
            </a:pPr>
            <a:r>
              <a:rPr lang="en-US" dirty="0"/>
              <a:t>Example: </a:t>
            </a:r>
            <a:r>
              <a:rPr dirty="0"/>
              <a:t>Small scale</a:t>
            </a:r>
            <a:r>
              <a:rPr lang="en-US" dirty="0"/>
              <a:t> CI</a:t>
            </a:r>
            <a:r>
              <a:rPr dirty="0"/>
              <a:t>, with a service like </a:t>
            </a:r>
            <a:r>
              <a:rPr dirty="0" err="1"/>
              <a:t>CircleCI</a:t>
            </a:r>
            <a:r>
              <a:rPr dirty="0"/>
              <a:t>, GitHub Actions or </a:t>
            </a:r>
            <a:r>
              <a:rPr dirty="0" err="1"/>
              <a:t>TravisCI</a:t>
            </a:r>
            <a:endParaRPr dirty="0"/>
          </a:p>
        </p:txBody>
      </p:sp>
      <p:pic>
        <p:nvPicPr>
          <p:cNvPr id="72" name="Image" descr="Image"/>
          <p:cNvPicPr>
            <a:picLocks noChangeAspect="1"/>
          </p:cNvPicPr>
          <p:nvPr/>
        </p:nvPicPr>
        <p:blipFill>
          <a:blip r:embed="rId3"/>
          <a:stretch>
            <a:fillRect/>
          </a:stretch>
        </p:blipFill>
        <p:spPr>
          <a:xfrm>
            <a:off x="1936362" y="3709856"/>
            <a:ext cx="875110" cy="1491259"/>
          </a:xfrm>
          <a:prstGeom prst="rect">
            <a:avLst/>
          </a:prstGeom>
          <a:ln w="12700">
            <a:miter lim="400000"/>
          </a:ln>
        </p:spPr>
      </p:pic>
      <p:sp>
        <p:nvSpPr>
          <p:cNvPr id="73" name="Line"/>
          <p:cNvSpPr/>
          <p:nvPr/>
        </p:nvSpPr>
        <p:spPr>
          <a:xfrm flipV="1">
            <a:off x="2855233" y="2866912"/>
            <a:ext cx="2523510" cy="1314449"/>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74" name="Commits code to"/>
          <p:cNvSpPr txBox="1"/>
          <p:nvPr/>
        </p:nvSpPr>
        <p:spPr>
          <a:xfrm>
            <a:off x="2586486" y="2705361"/>
            <a:ext cx="220765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i="1"/>
            </a:lvl1pPr>
          </a:lstStyle>
          <a:p>
            <a:r>
              <a:rPr sz="2500"/>
              <a:t>commits code to</a:t>
            </a:r>
          </a:p>
        </p:txBody>
      </p:sp>
      <p:pic>
        <p:nvPicPr>
          <p:cNvPr id="75" name="Image" descr="Image"/>
          <p:cNvPicPr>
            <a:picLocks noChangeAspect="1"/>
          </p:cNvPicPr>
          <p:nvPr/>
        </p:nvPicPr>
        <p:blipFill>
          <a:blip r:embed="rId4"/>
          <a:stretch>
            <a:fillRect/>
          </a:stretch>
        </p:blipFill>
        <p:spPr>
          <a:xfrm>
            <a:off x="5407687" y="2245532"/>
            <a:ext cx="1495053" cy="1242763"/>
          </a:xfrm>
          <a:prstGeom prst="rect">
            <a:avLst/>
          </a:prstGeom>
          <a:ln w="12700">
            <a:miter lim="400000"/>
          </a:ln>
        </p:spPr>
      </p:pic>
      <p:sp>
        <p:nvSpPr>
          <p:cNvPr id="76" name="Developer"/>
          <p:cNvSpPr txBox="1"/>
          <p:nvPr/>
        </p:nvSpPr>
        <p:spPr>
          <a:xfrm>
            <a:off x="1736533" y="3207248"/>
            <a:ext cx="144462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b="1"/>
            </a:lvl1pPr>
          </a:lstStyle>
          <a:p>
            <a:r>
              <a:rPr sz="2500"/>
              <a:t>Developer</a:t>
            </a:r>
          </a:p>
        </p:txBody>
      </p:sp>
      <p:pic>
        <p:nvPicPr>
          <p:cNvPr id="77" name="Image" descr="Image"/>
          <p:cNvPicPr>
            <a:picLocks noChangeAspect="1"/>
          </p:cNvPicPr>
          <p:nvPr/>
        </p:nvPicPr>
        <p:blipFill>
          <a:blip r:embed="rId5"/>
          <a:stretch>
            <a:fillRect/>
          </a:stretch>
        </p:blipFill>
        <p:spPr>
          <a:xfrm>
            <a:off x="9162056" y="3981657"/>
            <a:ext cx="955283" cy="947656"/>
          </a:xfrm>
          <a:prstGeom prst="rect">
            <a:avLst/>
          </a:prstGeom>
          <a:ln w="12700">
            <a:miter lim="400000"/>
          </a:ln>
        </p:spPr>
      </p:pic>
      <p:sp>
        <p:nvSpPr>
          <p:cNvPr id="78" name="GitHub"/>
          <p:cNvSpPr txBox="1"/>
          <p:nvPr/>
        </p:nvSpPr>
        <p:spPr>
          <a:xfrm>
            <a:off x="5690766" y="1819166"/>
            <a:ext cx="1009891"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b="1"/>
            </a:lvl1pPr>
          </a:lstStyle>
          <a:p>
            <a:r>
              <a:rPr sz="2500"/>
              <a:t>GitHub</a:t>
            </a:r>
          </a:p>
        </p:txBody>
      </p:sp>
      <p:sp>
        <p:nvSpPr>
          <p:cNvPr id="79" name="Line"/>
          <p:cNvSpPr/>
          <p:nvPr/>
        </p:nvSpPr>
        <p:spPr>
          <a:xfrm flipH="1" flipV="1">
            <a:off x="6837513" y="2906716"/>
            <a:ext cx="1558155" cy="104024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80" name="TravisCI"/>
          <p:cNvSpPr txBox="1"/>
          <p:nvPr/>
        </p:nvSpPr>
        <p:spPr>
          <a:xfrm>
            <a:off x="9217531" y="5063994"/>
            <a:ext cx="844333" cy="36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800" b="1"/>
            </a:lvl1pPr>
          </a:lstStyle>
          <a:p>
            <a:r>
              <a:rPr sz="1900"/>
              <a:t>TravisCI</a:t>
            </a:r>
          </a:p>
        </p:txBody>
      </p:sp>
      <p:sp>
        <p:nvSpPr>
          <p:cNvPr id="81" name="Checks for updates"/>
          <p:cNvSpPr txBox="1"/>
          <p:nvPr/>
        </p:nvSpPr>
        <p:spPr>
          <a:xfrm>
            <a:off x="7436827" y="2811523"/>
            <a:ext cx="248234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i="1"/>
            </a:lvl1pPr>
          </a:lstStyle>
          <a:p>
            <a:r>
              <a:rPr sz="2500"/>
              <a:t>checks for updates</a:t>
            </a:r>
          </a:p>
        </p:txBody>
      </p:sp>
      <p:sp>
        <p:nvSpPr>
          <p:cNvPr id="82" name="Runs build for each commit"/>
          <p:cNvSpPr txBox="1"/>
          <p:nvPr/>
        </p:nvSpPr>
        <p:spPr>
          <a:xfrm>
            <a:off x="7334138" y="5686386"/>
            <a:ext cx="2970480" cy="903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5400">
                <a:latin typeface="Helvetica Light"/>
                <a:ea typeface="Helvetica Light"/>
                <a:cs typeface="Helvetica Light"/>
                <a:sym typeface="Helvetica Light"/>
              </a:defRPr>
            </a:lvl1pPr>
          </a:lstStyle>
          <a:p>
            <a:r>
              <a:rPr sz="2700"/>
              <a:t>Runs build for each commit</a:t>
            </a:r>
          </a:p>
        </p:txBody>
      </p:sp>
      <p:pic>
        <p:nvPicPr>
          <p:cNvPr id="83" name="Image" descr="Image"/>
          <p:cNvPicPr>
            <a:picLocks noChangeAspect="1"/>
          </p:cNvPicPr>
          <p:nvPr/>
        </p:nvPicPr>
        <p:blipFill>
          <a:blip r:embed="rId6"/>
          <a:stretch>
            <a:fillRect/>
          </a:stretch>
        </p:blipFill>
        <p:spPr>
          <a:xfrm>
            <a:off x="8057342" y="4063909"/>
            <a:ext cx="833439" cy="833439"/>
          </a:xfrm>
          <a:prstGeom prst="rect">
            <a:avLst/>
          </a:prstGeom>
          <a:ln w="12700">
            <a:miter lim="400000"/>
          </a:ln>
        </p:spPr>
      </p:pic>
      <p:sp>
        <p:nvSpPr>
          <p:cNvPr id="84" name="GitHub Actions"/>
          <p:cNvSpPr txBox="1"/>
          <p:nvPr/>
        </p:nvSpPr>
        <p:spPr>
          <a:xfrm>
            <a:off x="8175747" y="4964961"/>
            <a:ext cx="827149" cy="65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3800" b="1"/>
            </a:pPr>
            <a:r>
              <a:rPr sz="1900"/>
              <a:t>GitHub</a:t>
            </a:r>
            <a:br>
              <a:rPr sz="1900"/>
            </a:br>
            <a:r>
              <a:rPr sz="1900"/>
              <a:t>Actions</a:t>
            </a:r>
          </a:p>
        </p:txBody>
      </p:sp>
      <p:pic>
        <p:nvPicPr>
          <p:cNvPr id="85" name="Image" descr="Image"/>
          <p:cNvPicPr>
            <a:picLocks noChangeAspect="1"/>
          </p:cNvPicPr>
          <p:nvPr/>
        </p:nvPicPr>
        <p:blipFill>
          <a:blip r:embed="rId7"/>
          <a:stretch>
            <a:fillRect/>
          </a:stretch>
        </p:blipFill>
        <p:spPr>
          <a:xfrm>
            <a:off x="7060464" y="4155380"/>
            <a:ext cx="833439" cy="833439"/>
          </a:xfrm>
          <a:prstGeom prst="rect">
            <a:avLst/>
          </a:prstGeom>
          <a:ln w="12700">
            <a:miter lim="400000"/>
          </a:ln>
        </p:spPr>
      </p:pic>
      <p:sp>
        <p:nvSpPr>
          <p:cNvPr id="86" name="CircleCI"/>
          <p:cNvSpPr txBox="1"/>
          <p:nvPr/>
        </p:nvSpPr>
        <p:spPr>
          <a:xfrm>
            <a:off x="7066141" y="5111155"/>
            <a:ext cx="822083" cy="36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800" b="1"/>
            </a:lvl1pPr>
          </a:lstStyle>
          <a:p>
            <a:r>
              <a:rPr sz="1900"/>
              <a:t>CircleCI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Power of Automating Feedback Loops"/>
          <p:cNvSpPr txBox="1">
            <a:spLocks noGrp="1"/>
          </p:cNvSpPr>
          <p:nvPr>
            <p:ph type="title"/>
          </p:nvPr>
        </p:nvSpPr>
        <p:spPr>
          <a:prstGeom prst="rect">
            <a:avLst/>
          </a:prstGeom>
        </p:spPr>
        <p:txBody>
          <a:bodyPr>
            <a:normAutofit/>
          </a:bodyPr>
          <a:lstStyle/>
          <a:p>
            <a:r>
              <a:rPr lang="en-US" dirty="0"/>
              <a:t>Automating Feedback Loops is Powerful</a:t>
            </a:r>
            <a:endParaRPr dirty="0"/>
          </a:p>
        </p:txBody>
      </p:sp>
      <p:sp>
        <p:nvSpPr>
          <p:cNvPr id="267" name="Consider tasks that are done by dozens of developers"/>
          <p:cNvSpPr txBox="1">
            <a:spLocks noGrp="1"/>
          </p:cNvSpPr>
          <p:nvPr>
            <p:ph idx="1"/>
          </p:nvPr>
        </p:nvSpPr>
        <p:spPr>
          <a:prstGeom prst="rect">
            <a:avLst/>
          </a:prstGeom>
        </p:spPr>
        <p:txBody>
          <a:bodyPr>
            <a:normAutofit/>
          </a:bodyPr>
          <a:lstStyle/>
          <a:p>
            <a:pPr marL="0" indent="0" algn="ctr">
              <a:buNone/>
            </a:pPr>
            <a:r>
              <a:rPr dirty="0"/>
              <a:t>Consider tasks that are done by </a:t>
            </a:r>
            <a:r>
              <a:rPr i="1" dirty="0"/>
              <a:t>dozens</a:t>
            </a:r>
            <a:r>
              <a:rPr dirty="0"/>
              <a:t> of developers</a:t>
            </a:r>
            <a:r>
              <a:rPr lang="en-US" dirty="0"/>
              <a:t> (e.g. testing/deployment)</a:t>
            </a:r>
            <a:endParaRPr dirty="0"/>
          </a:p>
        </p:txBody>
      </p:sp>
      <p:pic>
        <p:nvPicPr>
          <p:cNvPr id="269" name="Image" descr="Image"/>
          <p:cNvPicPr>
            <a:picLocks noChangeAspect="1"/>
          </p:cNvPicPr>
          <p:nvPr/>
        </p:nvPicPr>
        <p:blipFill>
          <a:blip r:embed="rId3"/>
          <a:stretch>
            <a:fillRect/>
          </a:stretch>
        </p:blipFill>
        <p:spPr>
          <a:xfrm>
            <a:off x="3405136" y="2351520"/>
            <a:ext cx="4793984" cy="3894850"/>
          </a:xfrm>
          <a:prstGeom prst="rect">
            <a:avLst/>
          </a:prstGeom>
          <a:ln w="12700">
            <a:miter lim="400000"/>
          </a:ln>
        </p:spPr>
      </p:pic>
      <p:sp>
        <p:nvSpPr>
          <p:cNvPr id="270" name="© Randal Munroe/xkcd, licensed CC-BY-SA…"/>
          <p:cNvSpPr txBox="1"/>
          <p:nvPr/>
        </p:nvSpPr>
        <p:spPr>
          <a:xfrm>
            <a:off x="4591050" y="6427093"/>
            <a:ext cx="2051844"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 Randal Munroe/xkcd, licensed CC-BY-SA</a:t>
            </a:r>
          </a:p>
          <a:p>
            <a:r>
              <a:rPr sz="900" u="sng">
                <a:solidFill>
                  <a:srgbClr val="0000FF"/>
                </a:solidFill>
                <a:uFill>
                  <a:solidFill>
                    <a:srgbClr val="0000FF"/>
                  </a:solidFill>
                </a:uFill>
                <a:hlinkClick r:id="rId4"/>
              </a:rPr>
              <a:t>https://xkcd.com/1205/</a:t>
            </a:r>
            <a:r>
              <a:rPr sz="90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227B-7A54-3BE2-5DC5-5523E0685952}"/>
              </a:ext>
            </a:extLst>
          </p:cNvPr>
          <p:cNvSpPr>
            <a:spLocks noGrp="1"/>
          </p:cNvSpPr>
          <p:nvPr>
            <p:ph type="title"/>
          </p:nvPr>
        </p:nvSpPr>
        <p:spPr/>
        <p:txBody>
          <a:bodyPr/>
          <a:lstStyle/>
          <a:p>
            <a:r>
              <a:rPr lang="en-US" dirty="0"/>
              <a:t>Typical CI pipeline</a:t>
            </a:r>
          </a:p>
        </p:txBody>
      </p:sp>
      <p:sp>
        <p:nvSpPr>
          <p:cNvPr id="3" name="Content Placeholder 2">
            <a:extLst>
              <a:ext uri="{FF2B5EF4-FFF2-40B4-BE49-F238E27FC236}">
                <a16:creationId xmlns:a16="http://schemas.microsoft.com/office/drawing/2014/main" id="{DDEF0998-B9FE-68A1-9410-AF962CA33FC4}"/>
              </a:ext>
            </a:extLst>
          </p:cNvPr>
          <p:cNvSpPr>
            <a:spLocks noGrp="1"/>
          </p:cNvSpPr>
          <p:nvPr>
            <p:ph idx="1"/>
          </p:nvPr>
        </p:nvSpPr>
        <p:spPr>
          <a:xfrm>
            <a:off x="838200" y="1500160"/>
            <a:ext cx="6753727" cy="4351338"/>
          </a:xfrm>
        </p:spPr>
        <p:txBody>
          <a:bodyPr/>
          <a:lstStyle/>
          <a:p>
            <a:r>
              <a:rPr lang="en-US" dirty="0"/>
              <a:t>Set up testing environment</a:t>
            </a:r>
          </a:p>
          <a:p>
            <a:r>
              <a:rPr lang="en-US" dirty="0"/>
              <a:t>Set up tests</a:t>
            </a:r>
          </a:p>
          <a:p>
            <a:r>
              <a:rPr lang="en-US" dirty="0"/>
              <a:t>Set up multiple input</a:t>
            </a:r>
          </a:p>
          <a:p>
            <a:r>
              <a:rPr lang="en-US" dirty="0"/>
              <a:t>Run all tests against all inputs </a:t>
            </a:r>
          </a:p>
          <a:p>
            <a:pPr lvl="1"/>
            <a:r>
              <a:rPr lang="en-US" dirty="0"/>
              <a:t>(preferably in parallel)</a:t>
            </a:r>
          </a:p>
          <a:p>
            <a:r>
              <a:rPr lang="en-US" dirty="0"/>
              <a:t>Record results and performance in central </a:t>
            </a:r>
            <a:r>
              <a:rPr lang="en-US" dirty="0" err="1"/>
              <a:t>db</a:t>
            </a:r>
            <a:endParaRPr lang="en-US" dirty="0"/>
          </a:p>
        </p:txBody>
      </p:sp>
      <p:sp>
        <p:nvSpPr>
          <p:cNvPr id="4" name="Slide Number Placeholder 3">
            <a:extLst>
              <a:ext uri="{FF2B5EF4-FFF2-40B4-BE49-F238E27FC236}">
                <a16:creationId xmlns:a16="http://schemas.microsoft.com/office/drawing/2014/main" id="{9FD36390-9BE4-D7A2-2D81-E2341C21C94A}"/>
              </a:ext>
            </a:extLst>
          </p:cNvPr>
          <p:cNvSpPr>
            <a:spLocks noGrp="1"/>
          </p:cNvSpPr>
          <p:nvPr>
            <p:ph type="sldNum" sz="quarter" idx="12"/>
          </p:nvPr>
        </p:nvSpPr>
        <p:spPr/>
        <p:txBody>
          <a:bodyPr/>
          <a:lstStyle/>
          <a:p>
            <a:fld id="{20F37917-FD3A-4669-9018-DA04BCDD3D75}" type="slidenum">
              <a:rPr lang="en-US" smtClean="0"/>
              <a:t>13</a:t>
            </a:fld>
            <a:endParaRPr lang="en-US"/>
          </a:p>
        </p:txBody>
      </p:sp>
      <p:grpSp>
        <p:nvGrpSpPr>
          <p:cNvPr id="5" name="Group 4">
            <a:extLst>
              <a:ext uri="{FF2B5EF4-FFF2-40B4-BE49-F238E27FC236}">
                <a16:creationId xmlns:a16="http://schemas.microsoft.com/office/drawing/2014/main" id="{7ECAED23-6B44-8A83-5312-134B16AAF7BC}"/>
              </a:ext>
            </a:extLst>
          </p:cNvPr>
          <p:cNvGrpSpPr/>
          <p:nvPr/>
        </p:nvGrpSpPr>
        <p:grpSpPr>
          <a:xfrm>
            <a:off x="8229598" y="1997243"/>
            <a:ext cx="3505199" cy="2680051"/>
            <a:chOff x="7460242" y="1855042"/>
            <a:chExt cx="4527992" cy="3334439"/>
          </a:xfrm>
        </p:grpSpPr>
        <p:sp>
          <p:nvSpPr>
            <p:cNvPr id="6" name="Combine">
              <a:extLst>
                <a:ext uri="{FF2B5EF4-FFF2-40B4-BE49-F238E27FC236}">
                  <a16:creationId xmlns:a16="http://schemas.microsoft.com/office/drawing/2014/main" id="{927A5330-E372-5216-FC3F-10B8CD706DE8}"/>
                </a:ext>
              </a:extLst>
            </p:cNvPr>
            <p:cNvSpPr txBox="1"/>
            <p:nvPr/>
          </p:nvSpPr>
          <p:spPr>
            <a:xfrm>
              <a:off x="10847476" y="4312390"/>
              <a:ext cx="983247" cy="327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Combine</a:t>
              </a:r>
            </a:p>
          </p:txBody>
        </p:sp>
        <p:sp>
          <p:nvSpPr>
            <p:cNvPr id="7" name="Line">
              <a:extLst>
                <a:ext uri="{FF2B5EF4-FFF2-40B4-BE49-F238E27FC236}">
                  <a16:creationId xmlns:a16="http://schemas.microsoft.com/office/drawing/2014/main" id="{C3A83C25-9C99-9282-8FCA-D07D1E5AF27B}"/>
                </a:ext>
              </a:extLst>
            </p:cNvPr>
            <p:cNvSpPr/>
            <p:nvPr/>
          </p:nvSpPr>
          <p:spPr>
            <a:xfrm flipV="1">
              <a:off x="9711783" y="4130959"/>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8" name="Line">
              <a:extLst>
                <a:ext uri="{FF2B5EF4-FFF2-40B4-BE49-F238E27FC236}">
                  <a16:creationId xmlns:a16="http://schemas.microsoft.com/office/drawing/2014/main" id="{42DA03BD-7117-2C04-EA4C-3B2C3DF15638}"/>
                </a:ext>
              </a:extLst>
            </p:cNvPr>
            <p:cNvSpPr/>
            <p:nvPr/>
          </p:nvSpPr>
          <p:spPr>
            <a:xfrm flipH="1" flipV="1">
              <a:off x="8807930" y="4130959"/>
              <a:ext cx="901862"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9" name="Line">
              <a:extLst>
                <a:ext uri="{FF2B5EF4-FFF2-40B4-BE49-F238E27FC236}">
                  <a16:creationId xmlns:a16="http://schemas.microsoft.com/office/drawing/2014/main" id="{0169B405-A6E4-571C-3D8A-F34329C815C6}"/>
                </a:ext>
              </a:extLst>
            </p:cNvPr>
            <p:cNvSpPr/>
            <p:nvPr/>
          </p:nvSpPr>
          <p:spPr>
            <a:xfrm flipV="1">
              <a:off x="9713654" y="4135212"/>
              <a:ext cx="950579" cy="68228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0" name="Line">
              <a:extLst>
                <a:ext uri="{FF2B5EF4-FFF2-40B4-BE49-F238E27FC236}">
                  <a16:creationId xmlns:a16="http://schemas.microsoft.com/office/drawing/2014/main" id="{3B6402F1-974C-0121-4892-163BDBE5A4F0}"/>
                </a:ext>
              </a:extLst>
            </p:cNvPr>
            <p:cNvSpPr/>
            <p:nvPr/>
          </p:nvSpPr>
          <p:spPr>
            <a:xfrm flipV="1">
              <a:off x="9729095" y="4203048"/>
              <a:ext cx="1706097" cy="5466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1" name="Line">
              <a:extLst>
                <a:ext uri="{FF2B5EF4-FFF2-40B4-BE49-F238E27FC236}">
                  <a16:creationId xmlns:a16="http://schemas.microsoft.com/office/drawing/2014/main" id="{596D79FB-5806-1BE4-887F-188D05BB87E0}"/>
                </a:ext>
              </a:extLst>
            </p:cNvPr>
            <p:cNvSpPr/>
            <p:nvPr/>
          </p:nvSpPr>
          <p:spPr>
            <a:xfrm flipH="1" flipV="1">
              <a:off x="7827314" y="4147582"/>
              <a:ext cx="1850913" cy="65754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2" name="Result">
              <a:extLst>
                <a:ext uri="{FF2B5EF4-FFF2-40B4-BE49-F238E27FC236}">
                  <a16:creationId xmlns:a16="http://schemas.microsoft.com/office/drawing/2014/main" id="{972A04BC-CD00-2C33-E909-831EFEDB7DEF}"/>
                </a:ext>
              </a:extLst>
            </p:cNvPr>
            <p:cNvSpPr/>
            <p:nvPr/>
          </p:nvSpPr>
          <p:spPr>
            <a:xfrm>
              <a:off x="7485153" y="4634822"/>
              <a:ext cx="4503081" cy="554659"/>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Result</a:t>
              </a:r>
            </a:p>
          </p:txBody>
        </p:sp>
        <p:sp>
          <p:nvSpPr>
            <p:cNvPr id="13" name="Line">
              <a:extLst>
                <a:ext uri="{FF2B5EF4-FFF2-40B4-BE49-F238E27FC236}">
                  <a16:creationId xmlns:a16="http://schemas.microsoft.com/office/drawing/2014/main" id="{98EF9075-DE05-0D9D-8508-F3828786A0D1}"/>
                </a:ext>
              </a:extLst>
            </p:cNvPr>
            <p:cNvSpPr/>
            <p:nvPr/>
          </p:nvSpPr>
          <p:spPr>
            <a:xfrm flipV="1">
              <a:off x="7901961" y="3618532"/>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4" name="Line">
              <a:extLst>
                <a:ext uri="{FF2B5EF4-FFF2-40B4-BE49-F238E27FC236}">
                  <a16:creationId xmlns:a16="http://schemas.microsoft.com/office/drawing/2014/main" id="{AA2AE5DE-827B-91E4-E7DE-8F6E396478E5}"/>
                </a:ext>
              </a:extLst>
            </p:cNvPr>
            <p:cNvSpPr/>
            <p:nvPr/>
          </p:nvSpPr>
          <p:spPr>
            <a:xfrm flipV="1">
              <a:off x="8821166"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5" name="Line">
              <a:extLst>
                <a:ext uri="{FF2B5EF4-FFF2-40B4-BE49-F238E27FC236}">
                  <a16:creationId xmlns:a16="http://schemas.microsoft.com/office/drawing/2014/main" id="{02B47159-4DA5-2FB6-0FF5-D00C7B4D824E}"/>
                </a:ext>
              </a:extLst>
            </p:cNvPr>
            <p:cNvSpPr/>
            <p:nvPr/>
          </p:nvSpPr>
          <p:spPr>
            <a:xfrm flipV="1">
              <a:off x="9736694" y="3621516"/>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6" name="Line">
              <a:extLst>
                <a:ext uri="{FF2B5EF4-FFF2-40B4-BE49-F238E27FC236}">
                  <a16:creationId xmlns:a16="http://schemas.microsoft.com/office/drawing/2014/main" id="{75590745-EC7F-1418-F8B8-02F1878AE73B}"/>
                </a:ext>
              </a:extLst>
            </p:cNvPr>
            <p:cNvSpPr/>
            <p:nvPr/>
          </p:nvSpPr>
          <p:spPr>
            <a:xfrm flipV="1">
              <a:off x="10619496" y="3680869"/>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7" name="Line">
              <a:extLst>
                <a:ext uri="{FF2B5EF4-FFF2-40B4-BE49-F238E27FC236}">
                  <a16:creationId xmlns:a16="http://schemas.microsoft.com/office/drawing/2014/main" id="{B9C9A019-972F-D206-2B9E-B055BEA05069}"/>
                </a:ext>
              </a:extLst>
            </p:cNvPr>
            <p:cNvSpPr/>
            <p:nvPr/>
          </p:nvSpPr>
          <p:spPr>
            <a:xfrm flipV="1">
              <a:off x="11521604"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8" name="Stage 3">
              <a:extLst>
                <a:ext uri="{FF2B5EF4-FFF2-40B4-BE49-F238E27FC236}">
                  <a16:creationId xmlns:a16="http://schemas.microsoft.com/office/drawing/2014/main" id="{B40C45E3-72C6-097D-5014-FECE55138513}"/>
                </a:ext>
              </a:extLst>
            </p:cNvPr>
            <p:cNvSpPr/>
            <p:nvPr/>
          </p:nvSpPr>
          <p:spPr>
            <a:xfrm>
              <a:off x="7553026"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9" name="Stage 3">
              <a:extLst>
                <a:ext uri="{FF2B5EF4-FFF2-40B4-BE49-F238E27FC236}">
                  <a16:creationId xmlns:a16="http://schemas.microsoft.com/office/drawing/2014/main" id="{161C974E-5EB9-5E5A-AC22-EB88F6BB92BF}"/>
                </a:ext>
              </a:extLst>
            </p:cNvPr>
            <p:cNvSpPr/>
            <p:nvPr/>
          </p:nvSpPr>
          <p:spPr>
            <a:xfrm>
              <a:off x="8458871" y="3893169"/>
              <a:ext cx="694134"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0" name="Stage 3">
              <a:extLst>
                <a:ext uri="{FF2B5EF4-FFF2-40B4-BE49-F238E27FC236}">
                  <a16:creationId xmlns:a16="http://schemas.microsoft.com/office/drawing/2014/main" id="{0B82171C-4D8E-B701-268C-4393CD796E09}"/>
                </a:ext>
              </a:extLst>
            </p:cNvPr>
            <p:cNvSpPr/>
            <p:nvPr/>
          </p:nvSpPr>
          <p:spPr>
            <a:xfrm>
              <a:off x="936471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1" name="Stage 3">
              <a:extLst>
                <a:ext uri="{FF2B5EF4-FFF2-40B4-BE49-F238E27FC236}">
                  <a16:creationId xmlns:a16="http://schemas.microsoft.com/office/drawing/2014/main" id="{D729F2F4-3477-2D5E-5C8E-A425DA14D3A9}"/>
                </a:ext>
              </a:extLst>
            </p:cNvPr>
            <p:cNvSpPr/>
            <p:nvPr/>
          </p:nvSpPr>
          <p:spPr>
            <a:xfrm>
              <a:off x="10270561"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2" name="Stage 3">
              <a:extLst>
                <a:ext uri="{FF2B5EF4-FFF2-40B4-BE49-F238E27FC236}">
                  <a16:creationId xmlns:a16="http://schemas.microsoft.com/office/drawing/2014/main" id="{08318D5F-E8CE-B4E1-BFEE-F46EC189B3B6}"/>
                </a:ext>
              </a:extLst>
            </p:cNvPr>
            <p:cNvSpPr/>
            <p:nvPr/>
          </p:nvSpPr>
          <p:spPr>
            <a:xfrm>
              <a:off x="1117640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3" name="Line">
              <a:extLst>
                <a:ext uri="{FF2B5EF4-FFF2-40B4-BE49-F238E27FC236}">
                  <a16:creationId xmlns:a16="http://schemas.microsoft.com/office/drawing/2014/main" id="{38737D7D-EB82-DCEA-528D-CAB7EA0F62DE}"/>
                </a:ext>
              </a:extLst>
            </p:cNvPr>
            <p:cNvSpPr/>
            <p:nvPr/>
          </p:nvSpPr>
          <p:spPr>
            <a:xfrm flipV="1">
              <a:off x="7894546"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4" name="Line">
              <a:extLst>
                <a:ext uri="{FF2B5EF4-FFF2-40B4-BE49-F238E27FC236}">
                  <a16:creationId xmlns:a16="http://schemas.microsoft.com/office/drawing/2014/main" id="{ADB1AE1D-54FD-7BBC-D9F4-E1BF0E78E83E}"/>
                </a:ext>
              </a:extLst>
            </p:cNvPr>
            <p:cNvSpPr/>
            <p:nvPr/>
          </p:nvSpPr>
          <p:spPr>
            <a:xfrm flipV="1">
              <a:off x="8819023" y="307623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5" name="Line">
              <a:extLst>
                <a:ext uri="{FF2B5EF4-FFF2-40B4-BE49-F238E27FC236}">
                  <a16:creationId xmlns:a16="http://schemas.microsoft.com/office/drawing/2014/main" id="{80D176E9-9830-80A0-F227-064C20BEBA9B}"/>
                </a:ext>
              </a:extLst>
            </p:cNvPr>
            <p:cNvSpPr/>
            <p:nvPr/>
          </p:nvSpPr>
          <p:spPr>
            <a:xfrm flipV="1">
              <a:off x="9736694" y="316397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6" name="Line">
              <a:extLst>
                <a:ext uri="{FF2B5EF4-FFF2-40B4-BE49-F238E27FC236}">
                  <a16:creationId xmlns:a16="http://schemas.microsoft.com/office/drawing/2014/main" id="{D6375BBE-59EB-52EF-DE81-39BBDAE52C9D}"/>
                </a:ext>
              </a:extLst>
            </p:cNvPr>
            <p:cNvSpPr/>
            <p:nvPr/>
          </p:nvSpPr>
          <p:spPr>
            <a:xfrm flipV="1">
              <a:off x="10617627"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7" name="Line">
              <a:extLst>
                <a:ext uri="{FF2B5EF4-FFF2-40B4-BE49-F238E27FC236}">
                  <a16:creationId xmlns:a16="http://schemas.microsoft.com/office/drawing/2014/main" id="{C4EB681A-28D4-6C34-6CFF-F5F9AFEEF56E}"/>
                </a:ext>
              </a:extLst>
            </p:cNvPr>
            <p:cNvSpPr/>
            <p:nvPr/>
          </p:nvSpPr>
          <p:spPr>
            <a:xfrm flipV="1">
              <a:off x="11523472" y="3156625"/>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8" name="Stage 2">
              <a:extLst>
                <a:ext uri="{FF2B5EF4-FFF2-40B4-BE49-F238E27FC236}">
                  <a16:creationId xmlns:a16="http://schemas.microsoft.com/office/drawing/2014/main" id="{76260FAA-C573-681E-0A86-A519EA89B35E}"/>
                </a:ext>
              </a:extLst>
            </p:cNvPr>
            <p:cNvSpPr/>
            <p:nvPr/>
          </p:nvSpPr>
          <p:spPr>
            <a:xfrm>
              <a:off x="7553026"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9" name="Stage 2">
              <a:extLst>
                <a:ext uri="{FF2B5EF4-FFF2-40B4-BE49-F238E27FC236}">
                  <a16:creationId xmlns:a16="http://schemas.microsoft.com/office/drawing/2014/main" id="{590A388C-AF3D-14CF-BB7B-4E568A44E429}"/>
                </a:ext>
              </a:extLst>
            </p:cNvPr>
            <p:cNvSpPr/>
            <p:nvPr/>
          </p:nvSpPr>
          <p:spPr>
            <a:xfrm>
              <a:off x="8458871" y="3389306"/>
              <a:ext cx="694134"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0" name="Stage 2">
              <a:extLst>
                <a:ext uri="{FF2B5EF4-FFF2-40B4-BE49-F238E27FC236}">
                  <a16:creationId xmlns:a16="http://schemas.microsoft.com/office/drawing/2014/main" id="{F40F8FF0-AACB-6861-C37D-AD898D4BAA5A}"/>
                </a:ext>
              </a:extLst>
            </p:cNvPr>
            <p:cNvSpPr/>
            <p:nvPr/>
          </p:nvSpPr>
          <p:spPr>
            <a:xfrm>
              <a:off x="936471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1" name="Stage 2">
              <a:extLst>
                <a:ext uri="{FF2B5EF4-FFF2-40B4-BE49-F238E27FC236}">
                  <a16:creationId xmlns:a16="http://schemas.microsoft.com/office/drawing/2014/main" id="{88E3CF9F-EBC8-69D8-264E-CE67F3CD33D0}"/>
                </a:ext>
              </a:extLst>
            </p:cNvPr>
            <p:cNvSpPr/>
            <p:nvPr/>
          </p:nvSpPr>
          <p:spPr>
            <a:xfrm>
              <a:off x="10270561"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2" name="Stage 2">
              <a:extLst>
                <a:ext uri="{FF2B5EF4-FFF2-40B4-BE49-F238E27FC236}">
                  <a16:creationId xmlns:a16="http://schemas.microsoft.com/office/drawing/2014/main" id="{878C0D5C-F0FD-626F-CFD2-A589A7C76DA5}"/>
                </a:ext>
              </a:extLst>
            </p:cNvPr>
            <p:cNvSpPr/>
            <p:nvPr/>
          </p:nvSpPr>
          <p:spPr>
            <a:xfrm>
              <a:off x="1117640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3" name="Line">
              <a:extLst>
                <a:ext uri="{FF2B5EF4-FFF2-40B4-BE49-F238E27FC236}">
                  <a16:creationId xmlns:a16="http://schemas.microsoft.com/office/drawing/2014/main" id="{B86B8ABA-6207-6A4F-4F4D-1E366D63D334}"/>
                </a:ext>
              </a:extLst>
            </p:cNvPr>
            <p:cNvSpPr/>
            <p:nvPr/>
          </p:nvSpPr>
          <p:spPr>
            <a:xfrm flipV="1">
              <a:off x="8018869" y="2406714"/>
              <a:ext cx="1574139" cy="48171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4" name="Line">
              <a:extLst>
                <a:ext uri="{FF2B5EF4-FFF2-40B4-BE49-F238E27FC236}">
                  <a16:creationId xmlns:a16="http://schemas.microsoft.com/office/drawing/2014/main" id="{3C1A4DD1-B009-0268-BD39-2DEF10BF7900}"/>
                </a:ext>
              </a:extLst>
            </p:cNvPr>
            <p:cNvSpPr/>
            <p:nvPr/>
          </p:nvSpPr>
          <p:spPr>
            <a:xfrm flipV="1">
              <a:off x="8816386" y="2368480"/>
              <a:ext cx="884948" cy="545329"/>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5" name="Line">
              <a:extLst>
                <a:ext uri="{FF2B5EF4-FFF2-40B4-BE49-F238E27FC236}">
                  <a16:creationId xmlns:a16="http://schemas.microsoft.com/office/drawing/2014/main" id="{33F74CB6-09E3-5B54-9E4D-1C422863CC56}"/>
                </a:ext>
              </a:extLst>
            </p:cNvPr>
            <p:cNvSpPr/>
            <p:nvPr/>
          </p:nvSpPr>
          <p:spPr>
            <a:xfrm flipV="1">
              <a:off x="9711783" y="2295747"/>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6" name="Line">
              <a:extLst>
                <a:ext uri="{FF2B5EF4-FFF2-40B4-BE49-F238E27FC236}">
                  <a16:creationId xmlns:a16="http://schemas.microsoft.com/office/drawing/2014/main" id="{1B9C57B6-ED35-621B-8D3C-1C21260DE619}"/>
                </a:ext>
              </a:extLst>
            </p:cNvPr>
            <p:cNvSpPr/>
            <p:nvPr/>
          </p:nvSpPr>
          <p:spPr>
            <a:xfrm flipH="1" flipV="1">
              <a:off x="9707209" y="2357386"/>
              <a:ext cx="914992"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7" name="Line">
              <a:extLst>
                <a:ext uri="{FF2B5EF4-FFF2-40B4-BE49-F238E27FC236}">
                  <a16:creationId xmlns:a16="http://schemas.microsoft.com/office/drawing/2014/main" id="{F2DC4B32-7258-A8F2-4764-673FBDBE3E45}"/>
                </a:ext>
              </a:extLst>
            </p:cNvPr>
            <p:cNvSpPr/>
            <p:nvPr/>
          </p:nvSpPr>
          <p:spPr>
            <a:xfrm flipH="1" flipV="1">
              <a:off x="9706076" y="2357386"/>
              <a:ext cx="1752135"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8" name="Stage 1">
              <a:extLst>
                <a:ext uri="{FF2B5EF4-FFF2-40B4-BE49-F238E27FC236}">
                  <a16:creationId xmlns:a16="http://schemas.microsoft.com/office/drawing/2014/main" id="{896B646C-018E-5CD6-F203-72CD12111B3D}"/>
                </a:ext>
              </a:extLst>
            </p:cNvPr>
            <p:cNvSpPr/>
            <p:nvPr/>
          </p:nvSpPr>
          <p:spPr>
            <a:xfrm>
              <a:off x="7553026"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9" name="Stage 1">
              <a:extLst>
                <a:ext uri="{FF2B5EF4-FFF2-40B4-BE49-F238E27FC236}">
                  <a16:creationId xmlns:a16="http://schemas.microsoft.com/office/drawing/2014/main" id="{D6433952-538E-5DAE-13B9-46121CFA300A}"/>
                </a:ext>
              </a:extLst>
            </p:cNvPr>
            <p:cNvSpPr/>
            <p:nvPr/>
          </p:nvSpPr>
          <p:spPr>
            <a:xfrm>
              <a:off x="8458871" y="2885442"/>
              <a:ext cx="694134"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0" name="Stage 1">
              <a:extLst>
                <a:ext uri="{FF2B5EF4-FFF2-40B4-BE49-F238E27FC236}">
                  <a16:creationId xmlns:a16="http://schemas.microsoft.com/office/drawing/2014/main" id="{5325D9A2-944F-6A87-8B1A-712FCAD8F95F}"/>
                </a:ext>
              </a:extLst>
            </p:cNvPr>
            <p:cNvSpPr/>
            <p:nvPr/>
          </p:nvSpPr>
          <p:spPr>
            <a:xfrm>
              <a:off x="936471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1" name="Stage 1">
              <a:extLst>
                <a:ext uri="{FF2B5EF4-FFF2-40B4-BE49-F238E27FC236}">
                  <a16:creationId xmlns:a16="http://schemas.microsoft.com/office/drawing/2014/main" id="{EAFC0213-5130-3CFD-563B-0DCF90985EC4}"/>
                </a:ext>
              </a:extLst>
            </p:cNvPr>
            <p:cNvSpPr/>
            <p:nvPr/>
          </p:nvSpPr>
          <p:spPr>
            <a:xfrm>
              <a:off x="10270561"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2" name="Stage 1">
              <a:extLst>
                <a:ext uri="{FF2B5EF4-FFF2-40B4-BE49-F238E27FC236}">
                  <a16:creationId xmlns:a16="http://schemas.microsoft.com/office/drawing/2014/main" id="{3B40FDE1-17F8-B0C3-507B-D2691165DBA0}"/>
                </a:ext>
              </a:extLst>
            </p:cNvPr>
            <p:cNvSpPr/>
            <p:nvPr/>
          </p:nvSpPr>
          <p:spPr>
            <a:xfrm>
              <a:off x="1117640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3" name="Partition">
              <a:extLst>
                <a:ext uri="{FF2B5EF4-FFF2-40B4-BE49-F238E27FC236}">
                  <a16:creationId xmlns:a16="http://schemas.microsoft.com/office/drawing/2014/main" id="{6B2F62E0-7185-E1E0-70C3-788771DA3372}"/>
                </a:ext>
              </a:extLst>
            </p:cNvPr>
            <p:cNvSpPr txBox="1"/>
            <p:nvPr/>
          </p:nvSpPr>
          <p:spPr>
            <a:xfrm>
              <a:off x="10654211" y="2478368"/>
              <a:ext cx="720171" cy="241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Partition</a:t>
              </a:r>
            </a:p>
          </p:txBody>
        </p:sp>
        <p:sp>
          <p:nvSpPr>
            <p:cNvPr id="44" name="Big Data (lots of work)">
              <a:extLst>
                <a:ext uri="{FF2B5EF4-FFF2-40B4-BE49-F238E27FC236}">
                  <a16:creationId xmlns:a16="http://schemas.microsoft.com/office/drawing/2014/main" id="{F815EBEC-0A6F-1456-4D31-E46A189D1F25}"/>
                </a:ext>
              </a:extLst>
            </p:cNvPr>
            <p:cNvSpPr/>
            <p:nvPr/>
          </p:nvSpPr>
          <p:spPr>
            <a:xfrm>
              <a:off x="7460242" y="1855042"/>
              <a:ext cx="4503081" cy="5546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p>
              <a:pPr defTabSz="205383">
                <a:defRPr>
                  <a:solidFill>
                    <a:srgbClr val="FFFFFF"/>
                  </a:solidFill>
                  <a:latin typeface="Helvetica Light"/>
                  <a:ea typeface="Helvetica Light"/>
                  <a:cs typeface="Helvetica Light"/>
                  <a:sym typeface="Helvetica Light"/>
                </a:defRPr>
              </a:pPr>
              <a:r>
                <a:rPr sz="300" dirty="0"/>
                <a:t>Big Data (lots of </a:t>
              </a:r>
              <a:r>
                <a:rPr sz="300" b="1" dirty="0">
                  <a:sym typeface="Helvetica"/>
                </a:rPr>
                <a:t>work</a:t>
              </a:r>
              <a:r>
                <a:rPr sz="300" dirty="0"/>
                <a:t>)</a:t>
              </a:r>
            </a:p>
          </p:txBody>
        </p:sp>
      </p:grpSp>
    </p:spTree>
    <p:extLst>
      <p:ext uri="{BB962C8B-B14F-4D97-AF65-F5344CB8AC3E}">
        <p14:creationId xmlns:p14="http://schemas.microsoft.com/office/powerpoint/2010/main" val="170352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4DA4-A343-A5C7-352F-CA8A10004498}"/>
              </a:ext>
            </a:extLst>
          </p:cNvPr>
          <p:cNvSpPr>
            <a:spLocks noGrp="1"/>
          </p:cNvSpPr>
          <p:nvPr>
            <p:ph type="title"/>
          </p:nvPr>
        </p:nvSpPr>
        <p:spPr/>
        <p:txBody>
          <a:bodyPr/>
          <a:lstStyle/>
          <a:p>
            <a:r>
              <a:rPr lang="en-US" dirty="0"/>
              <a:t>You could set up multiple CI processes</a:t>
            </a:r>
          </a:p>
        </p:txBody>
      </p:sp>
      <p:sp>
        <p:nvSpPr>
          <p:cNvPr id="3" name="Content Placeholder 2">
            <a:extLst>
              <a:ext uri="{FF2B5EF4-FFF2-40B4-BE49-F238E27FC236}">
                <a16:creationId xmlns:a16="http://schemas.microsoft.com/office/drawing/2014/main" id="{97599E71-AA8E-89A9-7305-3927861F7CE1}"/>
              </a:ext>
            </a:extLst>
          </p:cNvPr>
          <p:cNvSpPr>
            <a:spLocks noGrp="1"/>
          </p:cNvSpPr>
          <p:nvPr>
            <p:ph idx="1"/>
          </p:nvPr>
        </p:nvSpPr>
        <p:spPr/>
        <p:txBody>
          <a:bodyPr/>
          <a:lstStyle/>
          <a:p>
            <a:r>
              <a:rPr lang="en-US" dirty="0"/>
              <a:t>Run a short test daily</a:t>
            </a:r>
          </a:p>
          <a:p>
            <a:pPr lvl="1"/>
            <a:r>
              <a:rPr lang="en-US" dirty="0"/>
              <a:t>or oftener</a:t>
            </a:r>
          </a:p>
          <a:p>
            <a:pPr lvl="1"/>
            <a:r>
              <a:rPr lang="en-US" dirty="0"/>
              <a:t>maybe on every commit?</a:t>
            </a:r>
          </a:p>
          <a:p>
            <a:r>
              <a:rPr lang="en-US" dirty="0"/>
              <a:t>More comprehensive test less often</a:t>
            </a:r>
          </a:p>
          <a:p>
            <a:pPr lvl="1"/>
            <a:r>
              <a:rPr lang="en-US" dirty="0"/>
              <a:t>provides more accurate performance data</a:t>
            </a:r>
          </a:p>
          <a:p>
            <a:r>
              <a:rPr lang="en-US" dirty="0"/>
              <a:t>Either way, you know that your integration is working!</a:t>
            </a:r>
          </a:p>
        </p:txBody>
      </p:sp>
      <p:sp>
        <p:nvSpPr>
          <p:cNvPr id="4" name="Slide Number Placeholder 3">
            <a:extLst>
              <a:ext uri="{FF2B5EF4-FFF2-40B4-BE49-F238E27FC236}">
                <a16:creationId xmlns:a16="http://schemas.microsoft.com/office/drawing/2014/main" id="{9173CD86-C400-CD2D-BE8B-8B97A2EBBE5B}"/>
              </a:ext>
            </a:extLst>
          </p:cNvPr>
          <p:cNvSpPr>
            <a:spLocks noGrp="1"/>
          </p:cNvSpPr>
          <p:nvPr>
            <p:ph type="sldNum" sz="quarter" idx="12"/>
          </p:nvPr>
        </p:nvSpPr>
        <p:spPr/>
        <p:txBody>
          <a:bodyPr/>
          <a:lstStyle/>
          <a:p>
            <a:fld id="{20F37917-FD3A-4669-9018-DA04BCDD3D75}" type="slidenum">
              <a:rPr lang="en-US" smtClean="0"/>
              <a:t>14</a:t>
            </a:fld>
            <a:endParaRPr lang="en-US"/>
          </a:p>
        </p:txBody>
      </p:sp>
    </p:spTree>
    <p:extLst>
      <p:ext uri="{BB962C8B-B14F-4D97-AF65-F5344CB8AC3E}">
        <p14:creationId xmlns:p14="http://schemas.microsoft.com/office/powerpoint/2010/main" val="334821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rPr lang="en-US" dirty="0"/>
              <a:t>Continuous Integration is Highly Configurable</a:t>
            </a:r>
            <a:endParaRPr dirty="0"/>
          </a:p>
        </p:txBody>
      </p:sp>
      <p:sp>
        <p:nvSpPr>
          <p:cNvPr id="118" name="Testing the right things at the right time"/>
          <p:cNvSpPr txBox="1">
            <a:spLocks noGrp="1"/>
          </p:cNvSpPr>
          <p:nvPr>
            <p:ph idx="1"/>
          </p:nvPr>
        </p:nvSpPr>
        <p:spPr>
          <a:xfrm>
            <a:off x="838200" y="1500160"/>
            <a:ext cx="9697720" cy="4351338"/>
          </a:xfrm>
          <a:prstGeom prst="rect">
            <a:avLst/>
          </a:prstGeom>
        </p:spPr>
        <p:txBody>
          <a:bodyPr>
            <a:normAutofit/>
          </a:bodyPr>
          <a:lstStyle/>
          <a:p>
            <a:r>
              <a:rPr lang="en-US" sz="2700" dirty="0"/>
              <a:t>Determining </a:t>
            </a:r>
            <a:r>
              <a:rPr lang="en-US" sz="2700" i="1" dirty="0"/>
              <a:t>how</a:t>
            </a:r>
            <a:r>
              <a:rPr lang="en-US" sz="2700" dirty="0"/>
              <a:t> to apply CI can be non-trivial for a larger project, all with a cost vs quality tradeoff: what is the cost of automation vs the value of developer time?</a:t>
            </a:r>
          </a:p>
          <a:p>
            <a:r>
              <a:rPr lang="en-US" sz="2700" dirty="0"/>
              <a:t>D</a:t>
            </a:r>
            <a:r>
              <a:rPr sz="2700" dirty="0"/>
              <a:t>o we integrate changes immediately, or do a pre-commit test?</a:t>
            </a:r>
            <a:endParaRPr lang="en-US" sz="2700" dirty="0"/>
          </a:p>
          <a:p>
            <a:r>
              <a:rPr sz="2700" dirty="0"/>
              <a:t>Which tests do we run when we integrate?</a:t>
            </a:r>
            <a:endParaRPr lang="en-US" sz="2700" dirty="0"/>
          </a:p>
          <a:p>
            <a:r>
              <a:rPr lang="en-US" sz="2700" dirty="0"/>
              <a:t>When do we integrate code review?</a:t>
            </a:r>
          </a:p>
          <a:p>
            <a:r>
              <a:rPr sz="2700" dirty="0"/>
              <a:t>How do we compose the system under test </a:t>
            </a:r>
            <a:br>
              <a:rPr lang="en-US" sz="2700" dirty="0"/>
            </a:br>
            <a:r>
              <a:rPr sz="2700" dirty="0"/>
              <a:t>at each point?</a:t>
            </a:r>
            <a:endParaRPr lang="en-US" sz="2700" dirty="0"/>
          </a:p>
          <a:p>
            <a:pPr indent="-266700"/>
            <a:endParaRPr dirty="0"/>
          </a:p>
        </p:txBody>
      </p:sp>
      <p:grpSp>
        <p:nvGrpSpPr>
          <p:cNvPr id="3" name="Group 2">
            <a:extLst>
              <a:ext uri="{FF2B5EF4-FFF2-40B4-BE49-F238E27FC236}">
                <a16:creationId xmlns:a16="http://schemas.microsoft.com/office/drawing/2014/main" id="{AFD3D7F6-9D77-504F-A530-83876787B235}"/>
              </a:ext>
            </a:extLst>
          </p:cNvPr>
          <p:cNvGrpSpPr/>
          <p:nvPr/>
        </p:nvGrpSpPr>
        <p:grpSpPr>
          <a:xfrm>
            <a:off x="6096000" y="4283270"/>
            <a:ext cx="5897893" cy="2574730"/>
            <a:chOff x="5267217" y="7837610"/>
            <a:chExt cx="13849564" cy="6046038"/>
          </a:xfrm>
        </p:grpSpPr>
        <p:sp>
          <p:nvSpPr>
            <p:cNvPr id="142" name="Changed code"/>
            <p:cNvSpPr txBox="1"/>
            <p:nvPr/>
          </p:nvSpPr>
          <p:spPr>
            <a:xfrm>
              <a:off x="10937558" y="7837610"/>
              <a:ext cx="4180155" cy="885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3500">
                  <a:latin typeface="Helvetica Neue"/>
                  <a:ea typeface="Helvetica Neue"/>
                  <a:cs typeface="Helvetica Neue"/>
                  <a:sym typeface="Helvetica Neue"/>
                </a:defRPr>
              </a:lvl1pPr>
            </a:lstStyle>
            <a:p>
              <a:r>
                <a:rPr sz="1750"/>
                <a:t>Changed code</a:t>
              </a:r>
            </a:p>
          </p:txBody>
        </p:sp>
        <p:grpSp>
          <p:nvGrpSpPr>
            <p:cNvPr id="141" name="Group"/>
            <p:cNvGrpSpPr/>
            <p:nvPr/>
          </p:nvGrpSpPr>
          <p:grpSpPr>
            <a:xfrm>
              <a:off x="5267217" y="9369525"/>
              <a:ext cx="13849564" cy="2387169"/>
              <a:chOff x="-4" y="-3"/>
              <a:chExt cx="13849563" cy="2387168"/>
            </a:xfrm>
          </p:grpSpPr>
          <p:grpSp>
            <p:nvGrpSpPr>
              <p:cNvPr id="121" name="Facebook.com"/>
              <p:cNvGrpSpPr/>
              <p:nvPr/>
            </p:nvGrpSpPr>
            <p:grpSpPr>
              <a:xfrm>
                <a:off x="-4" y="-3"/>
                <a:ext cx="13849563" cy="2144061"/>
                <a:chOff x="-2" y="-1"/>
                <a:chExt cx="13849561" cy="2144060"/>
              </a:xfrm>
            </p:grpSpPr>
            <p:sp>
              <p:nvSpPr>
                <p:cNvPr id="119" name="Rectangle"/>
                <p:cNvSpPr/>
                <p:nvPr/>
              </p:nvSpPr>
              <p:spPr>
                <a:xfrm>
                  <a:off x="-1" y="-1"/>
                  <a:ext cx="13849560" cy="2144060"/>
                </a:xfrm>
                <a:prstGeom prst="rect">
                  <a:avLst/>
                </a:prstGeom>
                <a:solidFill>
                  <a:srgbClr val="4982C6"/>
                </a:solidFill>
                <a:ln w="12700" cap="flat">
                  <a:noFill/>
                  <a:miter lim="400000"/>
                </a:ln>
                <a:effectLst/>
              </p:spPr>
              <p:txBody>
                <a:bodyPr wrap="square" lIns="25400" tIns="25400" rIns="25400" bIns="25400" numCol="1" anchor="t">
                  <a:noAutofit/>
                </a:bodyPr>
                <a:lstStyle/>
                <a:p>
                  <a:pPr defTabSz="410765">
                    <a:defRPr sz="3000">
                      <a:latin typeface="Helvetica Neue Medium"/>
                      <a:ea typeface="Helvetica Neue Medium"/>
                      <a:cs typeface="Helvetica Neue Medium"/>
                      <a:sym typeface="Helvetica Neue Medium"/>
                    </a:defRPr>
                  </a:pPr>
                  <a:endParaRPr sz="1500"/>
                </a:p>
              </p:txBody>
            </p:sp>
            <p:sp>
              <p:nvSpPr>
                <p:cNvPr id="120" name="My Social Network App"/>
                <p:cNvSpPr/>
                <p:nvPr/>
              </p:nvSpPr>
              <p:spPr>
                <a:xfrm>
                  <a:off x="-2" y="-1"/>
                  <a:ext cx="13740941" cy="8369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t">
                  <a:spAutoFit/>
                </a:bodyPr>
                <a:lstStyle>
                  <a:lvl1pPr defTabSz="821529">
                    <a:defRPr sz="3000">
                      <a:latin typeface="Helvetica Neue Medium"/>
                      <a:ea typeface="Helvetica Neue Medium"/>
                      <a:cs typeface="Helvetica Neue Medium"/>
                      <a:sym typeface="Helvetica Neue Medium"/>
                    </a:defRPr>
                  </a:lvl1pPr>
                </a:lstStyle>
                <a:p>
                  <a:r>
                    <a:rPr sz="1500"/>
                    <a:t>My Social Network App</a:t>
                  </a:r>
                </a:p>
              </p:txBody>
            </p:sp>
          </p:grpSp>
          <p:grpSp>
            <p:nvGrpSpPr>
              <p:cNvPr id="124" name="Cache Check"/>
              <p:cNvGrpSpPr/>
              <p:nvPr/>
            </p:nvGrpSpPr>
            <p:grpSpPr>
              <a:xfrm>
                <a:off x="200564" y="593780"/>
                <a:ext cx="1785947" cy="1474556"/>
                <a:chOff x="-2" y="-201470"/>
                <a:chExt cx="1785946" cy="1474555"/>
              </a:xfrm>
            </p:grpSpPr>
            <p:sp>
              <p:nvSpPr>
                <p:cNvPr id="122" name="Rectangle"/>
                <p:cNvSpPr/>
                <p:nvPr/>
              </p:nvSpPr>
              <p:spPr>
                <a:xfrm>
                  <a:off x="-2" y="0"/>
                  <a:ext cx="17859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3" name="Cache Check"/>
                <p:cNvSpPr txBox="1"/>
                <p:nvPr/>
              </p:nvSpPr>
              <p:spPr>
                <a:xfrm>
                  <a:off x="-2" y="-201470"/>
                  <a:ext cx="1785946" cy="147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Cache Check</a:t>
                  </a:r>
                </a:p>
              </p:txBody>
            </p:sp>
          </p:grpSp>
          <p:grpSp>
            <p:nvGrpSpPr>
              <p:cNvPr id="127" name="Send response"/>
              <p:cNvGrpSpPr/>
              <p:nvPr/>
            </p:nvGrpSpPr>
            <p:grpSpPr>
              <a:xfrm>
                <a:off x="11443035" y="274956"/>
                <a:ext cx="2245696" cy="2112209"/>
                <a:chOff x="-2" y="-520294"/>
                <a:chExt cx="2245694" cy="2112207"/>
              </a:xfrm>
            </p:grpSpPr>
            <p:sp>
              <p:nvSpPr>
                <p:cNvPr id="125" name="Rectangle"/>
                <p:cNvSpPr/>
                <p:nvPr/>
              </p:nvSpPr>
              <p:spPr>
                <a:xfrm>
                  <a:off x="-2" y="0"/>
                  <a:ext cx="2245694"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6" name="Send response"/>
                <p:cNvSpPr txBox="1"/>
                <p:nvPr/>
              </p:nvSpPr>
              <p:spPr>
                <a:xfrm>
                  <a:off x="-2" y="-520294"/>
                  <a:ext cx="2245694" cy="211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Send response</a:t>
                  </a:r>
                </a:p>
              </p:txBody>
            </p:sp>
          </p:grpSp>
          <p:grpSp>
            <p:nvGrpSpPr>
              <p:cNvPr id="130" name="Build friends list"/>
              <p:cNvGrpSpPr/>
              <p:nvPr/>
            </p:nvGrpSpPr>
            <p:grpSpPr>
              <a:xfrm>
                <a:off x="2456759" y="274956"/>
                <a:ext cx="2245698" cy="2112209"/>
                <a:chOff x="-2" y="-520294"/>
                <a:chExt cx="2245697" cy="2112207"/>
              </a:xfrm>
            </p:grpSpPr>
            <p:sp>
              <p:nvSpPr>
                <p:cNvPr id="128" name="Rectangle"/>
                <p:cNvSpPr/>
                <p:nvPr/>
              </p:nvSpPr>
              <p:spPr>
                <a:xfrm>
                  <a:off x="-2" y="0"/>
                  <a:ext cx="2245697"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9" name="Build friends list"/>
                <p:cNvSpPr txBox="1"/>
                <p:nvPr/>
              </p:nvSpPr>
              <p:spPr>
                <a:xfrm>
                  <a:off x="-2" y="-520294"/>
                  <a:ext cx="2245697" cy="211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dirty="0"/>
                    <a:t>Build friends list</a:t>
                  </a:r>
                </a:p>
              </p:txBody>
            </p:sp>
          </p:grpSp>
          <p:grpSp>
            <p:nvGrpSpPr>
              <p:cNvPr id="133" name="Build Suggestions"/>
              <p:cNvGrpSpPr/>
              <p:nvPr/>
            </p:nvGrpSpPr>
            <p:grpSpPr>
              <a:xfrm>
                <a:off x="8292150" y="274956"/>
                <a:ext cx="2714348" cy="2112209"/>
                <a:chOff x="-2" y="-520294"/>
                <a:chExt cx="2714346" cy="2112207"/>
              </a:xfrm>
            </p:grpSpPr>
            <p:sp>
              <p:nvSpPr>
                <p:cNvPr id="131" name="Rectangle"/>
                <p:cNvSpPr/>
                <p:nvPr/>
              </p:nvSpPr>
              <p:spPr>
                <a:xfrm>
                  <a:off x="-2" y="0"/>
                  <a:ext cx="27143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32" name="Build Suggestions"/>
                <p:cNvSpPr txBox="1"/>
                <p:nvPr/>
              </p:nvSpPr>
              <p:spPr>
                <a:xfrm>
                  <a:off x="-2" y="-520294"/>
                  <a:ext cx="2714346" cy="211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Build Suggestions</a:t>
                  </a:r>
                </a:p>
              </p:txBody>
            </p:sp>
          </p:grpSp>
          <p:grpSp>
            <p:nvGrpSpPr>
              <p:cNvPr id="136" name="Build Newsfeed"/>
              <p:cNvGrpSpPr/>
              <p:nvPr/>
            </p:nvGrpSpPr>
            <p:grpSpPr>
              <a:xfrm>
                <a:off x="5140128" y="593780"/>
                <a:ext cx="2714348" cy="1474556"/>
                <a:chOff x="-2" y="-201470"/>
                <a:chExt cx="2714346" cy="1474555"/>
              </a:xfrm>
            </p:grpSpPr>
            <p:sp>
              <p:nvSpPr>
                <p:cNvPr id="134" name="Rectangle"/>
                <p:cNvSpPr/>
                <p:nvPr/>
              </p:nvSpPr>
              <p:spPr>
                <a:xfrm>
                  <a:off x="-2" y="0"/>
                  <a:ext cx="27143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35" name="Build Newsfeed"/>
                <p:cNvSpPr txBox="1"/>
                <p:nvPr/>
              </p:nvSpPr>
              <p:spPr>
                <a:xfrm>
                  <a:off x="-2" y="-201470"/>
                  <a:ext cx="2714346" cy="147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Build Newsfeed</a:t>
                  </a:r>
                </a:p>
              </p:txBody>
            </p:sp>
          </p:grpSp>
          <p:sp>
            <p:nvSpPr>
              <p:cNvPr id="137" name="Line"/>
              <p:cNvSpPr/>
              <p:nvPr/>
            </p:nvSpPr>
            <p:spPr>
              <a:xfrm>
                <a:off x="1980899" y="1328417"/>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38" name="Line"/>
              <p:cNvSpPr/>
              <p:nvPr/>
            </p:nvSpPr>
            <p:spPr>
              <a:xfrm>
                <a:off x="4714415"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39" name="Line"/>
              <p:cNvSpPr/>
              <p:nvPr/>
            </p:nvSpPr>
            <p:spPr>
              <a:xfrm>
                <a:off x="7858274"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40" name="Line"/>
              <p:cNvSpPr/>
              <p:nvPr/>
            </p:nvSpPr>
            <p:spPr>
              <a:xfrm>
                <a:off x="11014097"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grpSp>
        <p:sp>
          <p:nvSpPr>
            <p:cNvPr id="143" name="Callout"/>
            <p:cNvSpPr/>
            <p:nvPr/>
          </p:nvSpPr>
          <p:spPr>
            <a:xfrm>
              <a:off x="10245707" y="8612371"/>
              <a:ext cx="3053957" cy="2735266"/>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4" name="Callout"/>
            <p:cNvSpPr/>
            <p:nvPr/>
          </p:nvSpPr>
          <p:spPr>
            <a:xfrm>
              <a:off x="13454366" y="10102798"/>
              <a:ext cx="3053956" cy="3056338"/>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5" name="Callout"/>
            <p:cNvSpPr/>
            <p:nvPr/>
          </p:nvSpPr>
          <p:spPr>
            <a:xfrm>
              <a:off x="7596278" y="10102798"/>
              <a:ext cx="2674941" cy="3017841"/>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6" name="Other developers’ changed code"/>
            <p:cNvSpPr txBox="1"/>
            <p:nvPr/>
          </p:nvSpPr>
          <p:spPr>
            <a:xfrm>
              <a:off x="7623922" y="12998021"/>
              <a:ext cx="9094494" cy="885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3500">
                  <a:latin typeface="Helvetica Neue"/>
                  <a:ea typeface="Helvetica Neue"/>
                  <a:cs typeface="Helvetica Neue"/>
                  <a:sym typeface="Helvetica Neue"/>
                </a:defRPr>
              </a:lvl1pPr>
            </a:lstStyle>
            <a:p>
              <a:r>
                <a:rPr sz="1750"/>
                <a:t>Other developers’ changed code</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rPr dirty="0"/>
              <a:t>CI In Practice: </a:t>
            </a:r>
            <a:r>
              <a:rPr lang="en-US" dirty="0" err="1"/>
              <a:t>A</a:t>
            </a:r>
            <a:r>
              <a:rPr dirty="0" err="1"/>
              <a:t>utograder</a:t>
            </a:r>
            <a:endParaRPr dirty="0"/>
          </a:p>
        </p:txBody>
      </p:sp>
      <p:sp>
        <p:nvSpPr>
          <p:cNvPr id="105" name="TextBox 8"/>
          <p:cNvSpPr txBox="1"/>
          <p:nvPr/>
        </p:nvSpPr>
        <p:spPr>
          <a:xfrm>
            <a:off x="287956" y="1667165"/>
            <a:ext cx="8307806" cy="5124478"/>
          </a:xfrm>
          <a:prstGeom prst="rect">
            <a:avLst/>
          </a:prstGeom>
          <a:ln w="12700">
            <a:solidFill>
              <a:srgbClr val="00A2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1219169">
              <a:defRPr sz="2200" b="1">
                <a:solidFill>
                  <a:srgbClr val="00006D"/>
                </a:solidFill>
                <a:latin typeface="Courier"/>
                <a:ea typeface="Courier"/>
                <a:cs typeface="Courier"/>
                <a:sym typeface="Courier"/>
              </a:defRPr>
            </a:pPr>
            <a:r>
              <a:rPr sz="1100" dirty="0"/>
              <a:t>name</a:t>
            </a:r>
            <a:r>
              <a:rPr sz="1100" dirty="0">
                <a:solidFill>
                  <a:srgbClr val="000000"/>
                </a:solidFill>
              </a:rPr>
              <a:t>: </a:t>
            </a:r>
            <a:r>
              <a:rPr sz="1100" dirty="0">
                <a:solidFill>
                  <a:srgbClr val="0F7003"/>
                </a:solidFill>
              </a:rPr>
              <a:t>'Build and Test the Grader'</a:t>
            </a:r>
          </a:p>
          <a:p>
            <a:pPr defTabSz="1219169">
              <a:defRPr sz="2200" b="1">
                <a:solidFill>
                  <a:srgbClr val="00006D"/>
                </a:solidFill>
                <a:latin typeface="Courier"/>
                <a:ea typeface="Courier"/>
                <a:cs typeface="Courier"/>
                <a:sym typeface="Courier"/>
              </a:defRPr>
            </a:pPr>
            <a:r>
              <a:rPr sz="1100" dirty="0"/>
              <a:t>on</a:t>
            </a:r>
            <a:r>
              <a:rPr sz="1100" dirty="0">
                <a:solidFill>
                  <a:srgbClr val="000000"/>
                </a:solidFill>
              </a:rPr>
              <a:t>: </a:t>
            </a:r>
            <a:r>
              <a:rPr sz="1100" i="1" dirty="0">
                <a:solidFill>
                  <a:srgbClr val="6D6D6D"/>
                </a:solidFill>
              </a:rPr>
              <a:t># rebuild any PRs and main branch changes</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err="1">
                <a:solidFill>
                  <a:srgbClr val="00006D"/>
                </a:solidFill>
              </a:rPr>
              <a:t>pull_request</a:t>
            </a:r>
            <a:r>
              <a:rPr sz="1100" dirty="0">
                <a:solidFill>
                  <a:srgbClr val="000000"/>
                </a:solidFill>
              </a:rPr>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push</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branches</a:t>
            </a:r>
            <a:r>
              <a:rPr sz="1100" dirty="0"/>
              <a:t>:</a:t>
            </a:r>
            <a:endParaRPr sz="1100" dirty="0">
              <a:solidFill>
                <a:srgbClr val="00006D"/>
              </a:solidFill>
            </a:endParaRPr>
          </a:p>
          <a:p>
            <a:pPr defTabSz="1219169">
              <a:defRPr sz="2200">
                <a:latin typeface="Courier"/>
                <a:ea typeface="Courier"/>
                <a:cs typeface="Courier"/>
                <a:sym typeface="Courier"/>
              </a:defRPr>
            </a:pPr>
            <a:r>
              <a:rPr sz="1100" dirty="0"/>
              <a:t>      - main</a:t>
            </a:r>
          </a:p>
          <a:p>
            <a:pPr defTabSz="1219169">
              <a:defRPr sz="2200">
                <a:latin typeface="Courier"/>
                <a:ea typeface="Courier"/>
                <a:cs typeface="Courier"/>
                <a:sym typeface="Courier"/>
              </a:defRPr>
            </a:pPr>
            <a:r>
              <a:rPr sz="1100" dirty="0"/>
              <a:t>      - </a:t>
            </a:r>
            <a:r>
              <a:rPr sz="1100" b="1" dirty="0">
                <a:solidFill>
                  <a:srgbClr val="0F7003"/>
                </a:solidFill>
              </a:rPr>
              <a:t>'releases/*'</a:t>
            </a:r>
            <a:endParaRPr sz="1100" dirty="0">
              <a:solidFill>
                <a:srgbClr val="0F7003"/>
              </a:solidFill>
            </a:endParaRPr>
          </a:p>
          <a:p>
            <a:pPr defTabSz="1219169">
              <a:defRPr sz="2200" b="1">
                <a:solidFill>
                  <a:srgbClr val="00006D"/>
                </a:solidFill>
                <a:latin typeface="Courier"/>
                <a:ea typeface="Courier"/>
                <a:cs typeface="Courier"/>
                <a:sym typeface="Courier"/>
              </a:defRPr>
            </a:pPr>
            <a:r>
              <a:rPr sz="1100" dirty="0"/>
              <a:t>jobs</a:t>
            </a:r>
            <a:r>
              <a:rPr sz="1100" dirty="0">
                <a:solidFill>
                  <a:srgbClr val="000000"/>
                </a:solidFill>
              </a:rPr>
              <a:t>:</a:t>
            </a:r>
          </a:p>
          <a:p>
            <a:pPr defTabSz="1219169">
              <a:defRPr sz="2200">
                <a:latin typeface="Courier"/>
                <a:ea typeface="Courier"/>
                <a:cs typeface="Courier"/>
                <a:sym typeface="Courier"/>
              </a:defRPr>
            </a:pPr>
            <a:r>
              <a:rPr sz="1100" dirty="0"/>
              <a:t>  </a:t>
            </a:r>
            <a:r>
              <a:rPr sz="1100" b="1" dirty="0">
                <a:solidFill>
                  <a:srgbClr val="00006D"/>
                </a:solidFill>
              </a:rPr>
              <a:t>build</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run</a:t>
            </a:r>
            <a:r>
              <a:rPr sz="1100" dirty="0">
                <a:solidFill>
                  <a:srgbClr val="000000"/>
                </a:solidFill>
              </a:rPr>
              <a:t>: |</a:t>
            </a:r>
          </a:p>
          <a:p>
            <a:pPr defTabSz="1219169">
              <a:defRPr sz="2200">
                <a:latin typeface="Courier"/>
                <a:ea typeface="Courier"/>
                <a:cs typeface="Courier"/>
                <a:sym typeface="Courier"/>
              </a:defRPr>
            </a:pPr>
            <a:r>
              <a:rPr sz="1100" dirty="0"/>
              <a:t>          </a:t>
            </a:r>
            <a:r>
              <a:rPr sz="1100" dirty="0" err="1"/>
              <a:t>npm</a:t>
            </a:r>
            <a:r>
              <a:rPr sz="1100" dirty="0"/>
              <a:t> install</a:t>
            </a:r>
          </a:p>
          <a:p>
            <a:pPr defTabSz="1219169">
              <a:defRPr sz="2200">
                <a:latin typeface="Courier"/>
                <a:ea typeface="Courier"/>
                <a:cs typeface="Courier"/>
                <a:sym typeface="Courier"/>
              </a:defRPr>
            </a:pPr>
            <a:r>
              <a:rPr sz="1100" dirty="0"/>
              <a:t>  </a:t>
            </a:r>
            <a:r>
              <a:rPr sz="1100" b="1" dirty="0">
                <a:solidFill>
                  <a:srgbClr val="00006D"/>
                </a:solidFill>
              </a:rPr>
              <a:t>test</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strategy</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matrix</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a:t>
            </a:r>
            <a:r>
              <a:rPr sz="1100" dirty="0"/>
              <a:t>: [a, b, c, </a:t>
            </a:r>
            <a:r>
              <a:rPr sz="1100" dirty="0" err="1"/>
              <a:t>ts</a:t>
            </a:r>
            <a:r>
              <a:rPr sz="1100" dirty="0"/>
              <a:t>-ignore, linting-error, non-green-tests, empty]</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uses</a:t>
            </a:r>
            <a:r>
              <a:rPr sz="1100" dirty="0">
                <a:solidFill>
                  <a:srgbClr val="000000"/>
                </a:solidFill>
              </a:rPr>
              <a:t>: ./</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submission-directory</a:t>
            </a:r>
            <a:r>
              <a:rPr sz="1100" dirty="0"/>
              <a:t>: solutions/${{ </a:t>
            </a:r>
            <a:r>
              <a:rPr sz="1100" dirty="0" err="1"/>
              <a:t>matrix.submission</a:t>
            </a:r>
            <a:r>
              <a:rPr sz="1100" dirty="0"/>
              <a:t> }}</a:t>
            </a:r>
          </a:p>
        </p:txBody>
      </p:sp>
      <p:pic>
        <p:nvPicPr>
          <p:cNvPr id="106" name="Picture 9" descr="Picture 9"/>
          <p:cNvPicPr>
            <a:picLocks noChangeAspect="1"/>
          </p:cNvPicPr>
          <p:nvPr/>
        </p:nvPicPr>
        <p:blipFill>
          <a:blip r:embed="rId3"/>
          <a:stretch>
            <a:fillRect/>
          </a:stretch>
        </p:blipFill>
        <p:spPr>
          <a:xfrm>
            <a:off x="8697264" y="1519487"/>
            <a:ext cx="2935437" cy="4941471"/>
          </a:xfrm>
          <a:prstGeom prst="rect">
            <a:avLst/>
          </a:prstGeom>
          <a:ln w="12700">
            <a:miter lim="400000"/>
          </a:ln>
        </p:spPr>
      </p:pic>
      <p:sp>
        <p:nvSpPr>
          <p:cNvPr id="107" name="TextBox 10"/>
          <p:cNvSpPr txBox="1"/>
          <p:nvPr/>
        </p:nvSpPr>
        <p:spPr>
          <a:xfrm>
            <a:off x="287956" y="1418298"/>
            <a:ext cx="1760097" cy="235962"/>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err="1"/>
              <a:t>test.yml</a:t>
            </a:r>
            <a:r>
              <a:rPr sz="1200" dirty="0"/>
              <a:t> (CI workflow file)</a:t>
            </a:r>
          </a:p>
        </p:txBody>
      </p:sp>
      <p:sp>
        <p:nvSpPr>
          <p:cNvPr id="108" name="TextBox 11"/>
          <p:cNvSpPr txBox="1"/>
          <p:nvPr/>
        </p:nvSpPr>
        <p:spPr>
          <a:xfrm>
            <a:off x="9280130" y="1048961"/>
            <a:ext cx="1621791" cy="235962"/>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a:t>GitHub Actions Results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 name="Example CI Pipeline - TravisCI"/>
          <p:cNvSpPr txBox="1">
            <a:spLocks noGrp="1"/>
          </p:cNvSpPr>
          <p:nvPr>
            <p:ph type="title"/>
          </p:nvPr>
        </p:nvSpPr>
        <p:spPr>
          <a:prstGeom prst="rect">
            <a:avLst/>
          </a:prstGeom>
        </p:spPr>
        <p:txBody>
          <a:bodyPr/>
          <a:lstStyle/>
          <a:p>
            <a:r>
              <a:rPr dirty="0"/>
              <a:t>Example CI Pipeline - </a:t>
            </a:r>
            <a:r>
              <a:rPr lang="en-US" dirty="0" err="1"/>
              <a:t>Autograder</a:t>
            </a:r>
            <a:endParaRPr dirty="0"/>
          </a:p>
        </p:txBody>
      </p:sp>
      <p:sp>
        <p:nvSpPr>
          <p:cNvPr id="98" name="At a glance, see history of build"/>
          <p:cNvSpPr txBox="1">
            <a:spLocks noGrp="1"/>
          </p:cNvSpPr>
          <p:nvPr>
            <p:ph type="body" idx="1"/>
          </p:nvPr>
        </p:nvSpPr>
        <p:spPr>
          <a:xfrm>
            <a:off x="838200" y="1500160"/>
            <a:ext cx="4140200" cy="4351338"/>
          </a:xfrm>
          <a:prstGeom prst="rect">
            <a:avLst/>
          </a:prstGeom>
        </p:spPr>
        <p:txBody>
          <a:bodyPr/>
          <a:lstStyle/>
          <a:p>
            <a:r>
              <a:rPr dirty="0"/>
              <a:t>At a glance, see history of build</a:t>
            </a:r>
          </a:p>
        </p:txBody>
      </p:sp>
      <p:pic>
        <p:nvPicPr>
          <p:cNvPr id="2" name="Picture 1">
            <a:extLst>
              <a:ext uri="{FF2B5EF4-FFF2-40B4-BE49-F238E27FC236}">
                <a16:creationId xmlns:a16="http://schemas.microsoft.com/office/drawing/2014/main" id="{D427E293-DD90-E105-1409-B50234594B4B}"/>
              </a:ext>
            </a:extLst>
          </p:cNvPr>
          <p:cNvPicPr>
            <a:picLocks noChangeAspect="1"/>
          </p:cNvPicPr>
          <p:nvPr/>
        </p:nvPicPr>
        <p:blipFill>
          <a:blip r:embed="rId3"/>
          <a:srcRect l="-735" t="3624" r="735" b="-2909"/>
          <a:stretch/>
        </p:blipFill>
        <p:spPr>
          <a:xfrm>
            <a:off x="5072380" y="1496640"/>
            <a:ext cx="6911340" cy="54767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performance testing</a:t>
            </a:r>
          </a:p>
        </p:txBody>
      </p:sp>
      <p:grpSp>
        <p:nvGrpSpPr>
          <p:cNvPr id="2" name="Group 1">
            <a:extLst>
              <a:ext uri="{FF2B5EF4-FFF2-40B4-BE49-F238E27FC236}">
                <a16:creationId xmlns:a16="http://schemas.microsoft.com/office/drawing/2014/main" id="{82294B8A-8AD6-6D5C-AD7D-247723E00C8B}"/>
              </a:ext>
            </a:extLst>
          </p:cNvPr>
          <p:cNvGrpSpPr/>
          <p:nvPr/>
        </p:nvGrpSpPr>
        <p:grpSpPr>
          <a:xfrm>
            <a:off x="527549" y="1584545"/>
            <a:ext cx="11136902" cy="5273455"/>
            <a:chOff x="65115" y="966780"/>
            <a:chExt cx="11136902" cy="5273455"/>
          </a:xfrm>
        </p:grpSpPr>
        <p:pic>
          <p:nvPicPr>
            <p:cNvPr id="154" name="Picture 4" descr="Picture 4"/>
            <p:cNvPicPr>
              <a:picLocks noChangeAspect="1"/>
            </p:cNvPicPr>
            <p:nvPr/>
          </p:nvPicPr>
          <p:blipFill>
            <a:blip r:embed="rId3"/>
            <a:stretch>
              <a:fillRect/>
            </a:stretch>
          </p:blipFill>
          <p:spPr>
            <a:xfrm>
              <a:off x="65115" y="966780"/>
              <a:ext cx="8340140" cy="4322861"/>
            </a:xfrm>
            <a:prstGeom prst="rect">
              <a:avLst/>
            </a:prstGeom>
            <a:ln w="12700">
              <a:miter lim="400000"/>
            </a:ln>
          </p:spPr>
        </p:pic>
        <p:sp>
          <p:nvSpPr>
            <p:cNvPr id="155" name="TextBox 9"/>
            <p:cNvSpPr txBox="1"/>
            <p:nvPr/>
          </p:nvSpPr>
          <p:spPr>
            <a:xfrm>
              <a:off x="187349" y="6009405"/>
              <a:ext cx="3494965" cy="23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r>
                <a:rPr sz="900" dirty="0">
                  <a:hlinkClick r:id="rId4"/>
                </a:rPr>
                <a:t>https://github.com/neu-se/CONFETTI/actions</a:t>
              </a:r>
              <a:r>
                <a:rPr sz="900" dirty="0"/>
                <a:t> </a:t>
              </a:r>
            </a:p>
          </p:txBody>
        </p:sp>
        <p:sp>
          <p:nvSpPr>
            <p:cNvPr id="157" name="TextBox 10"/>
            <p:cNvSpPr txBox="1"/>
            <p:nvPr/>
          </p:nvSpPr>
          <p:spPr>
            <a:xfrm>
              <a:off x="4282933" y="1822678"/>
              <a:ext cx="2634916"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Every commit: Run 10 minute performance test on 5 benchmarks, repeating each test 5 times (25 concurrent jobs)</a:t>
              </a:r>
            </a:p>
          </p:txBody>
        </p:sp>
        <p:sp>
          <p:nvSpPr>
            <p:cNvPr id="158" name="TextBox 13"/>
            <p:cNvSpPr txBox="1"/>
            <p:nvPr/>
          </p:nvSpPr>
          <p:spPr>
            <a:xfrm>
              <a:off x="8567101" y="4907391"/>
              <a:ext cx="2634916"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pic>
        <p:nvPicPr>
          <p:cNvPr id="156" name="Picture 8" descr="Picture 8"/>
          <p:cNvPicPr>
            <a:picLocks noChangeAspect="1"/>
          </p:cNvPicPr>
          <p:nvPr/>
        </p:nvPicPr>
        <p:blipFill>
          <a:blip r:embed="rId5"/>
          <a:stretch>
            <a:fillRect/>
          </a:stretch>
        </p:blipFill>
        <p:spPr>
          <a:xfrm>
            <a:off x="4272747" y="3774947"/>
            <a:ext cx="8239607" cy="3007857"/>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119479" y="1546085"/>
            <a:ext cx="4788782" cy="4389717"/>
          </a:xfrm>
          <a:prstGeom prst="rect">
            <a:avLst/>
          </a:prstGeom>
          <a:ln w="12700">
            <a:miter lim="400000"/>
          </a:ln>
        </p:spPr>
      </p:pic>
      <p:sp>
        <p:nvSpPr>
          <p:cNvPr id="163" name="Title 1"/>
          <p:cNvSpPr txBox="1">
            <a:spLocks noGrp="1"/>
          </p:cNvSpPr>
          <p:nvPr>
            <p:ph type="title"/>
          </p:nvPr>
        </p:nvSpPr>
        <p:spPr>
          <a:prstGeom prst="rect">
            <a:avLst/>
          </a:prstGeom>
        </p:spPr>
        <p:txBody>
          <a:bodyPr/>
          <a:lstStyle/>
          <a:p>
            <a:r>
              <a:rPr dirty="0"/>
              <a:t>CI </a:t>
            </a:r>
            <a:r>
              <a:rPr lang="en-US" dirty="0"/>
              <a:t>p</a:t>
            </a:r>
            <a:r>
              <a:rPr dirty="0"/>
              <a:t>ipelines </a:t>
            </a:r>
            <a:r>
              <a:rPr lang="en-US" dirty="0"/>
              <a:t>can </a:t>
            </a:r>
            <a:r>
              <a:rPr dirty="0"/>
              <a:t>automate benchmarking</a:t>
            </a:r>
          </a:p>
        </p:txBody>
      </p:sp>
      <p:grpSp>
        <p:nvGrpSpPr>
          <p:cNvPr id="2" name="Group 1">
            <a:extLst>
              <a:ext uri="{FF2B5EF4-FFF2-40B4-BE49-F238E27FC236}">
                <a16:creationId xmlns:a16="http://schemas.microsoft.com/office/drawing/2014/main" id="{0265A06C-FEC2-DDA7-5606-E206E9E22A98}"/>
              </a:ext>
            </a:extLst>
          </p:cNvPr>
          <p:cNvGrpSpPr/>
          <p:nvPr/>
        </p:nvGrpSpPr>
        <p:grpSpPr>
          <a:xfrm>
            <a:off x="4908261" y="3174148"/>
            <a:ext cx="8119251" cy="2963921"/>
            <a:chOff x="5054579" y="911109"/>
            <a:chExt cx="8119251" cy="2963921"/>
          </a:xfrm>
        </p:grpSpPr>
        <p:pic>
          <p:nvPicPr>
            <p:cNvPr id="164" name="Picture 8" descr="Picture 8"/>
            <p:cNvPicPr>
              <a:picLocks noChangeAspect="1"/>
            </p:cNvPicPr>
            <p:nvPr/>
          </p:nvPicPr>
          <p:blipFill>
            <a:blip r:embed="rId4"/>
            <a:stretch>
              <a:fillRect/>
            </a:stretch>
          </p:blipFill>
          <p:spPr>
            <a:xfrm>
              <a:off x="5054579" y="911109"/>
              <a:ext cx="8119251" cy="2963921"/>
            </a:xfrm>
            <a:prstGeom prst="rect">
              <a:avLst/>
            </a:prstGeom>
            <a:ln w="12700">
              <a:miter lim="400000"/>
            </a:ln>
          </p:spPr>
        </p:pic>
        <p:sp>
          <p:nvSpPr>
            <p:cNvPr id="165" name="TextBox 13"/>
            <p:cNvSpPr txBox="1"/>
            <p:nvPr/>
          </p:nvSpPr>
          <p:spPr>
            <a:xfrm>
              <a:off x="9199351" y="2405439"/>
              <a:ext cx="2634917"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a:t>On Demand: Run 24 hour performance test on 5 benchmarks, repeating each test 20 times (100 concurrent jobs)</a:t>
              </a:r>
            </a:p>
          </p:txBody>
        </p:sp>
      </p:grpSp>
      <p:sp>
        <p:nvSpPr>
          <p:cNvPr id="166" name="TextBox 14"/>
          <p:cNvSpPr txBox="1"/>
          <p:nvPr/>
        </p:nvSpPr>
        <p:spPr>
          <a:xfrm>
            <a:off x="5816374" y="6607425"/>
            <a:ext cx="3281012" cy="23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algn="ctr" defTabSz="1219169">
              <a:defRPr sz="2400" u="sng">
                <a:solidFill>
                  <a:srgbClr val="0000FF"/>
                </a:solidFill>
                <a:uFill>
                  <a:solidFill>
                    <a:srgbClr val="0000FF"/>
                  </a:solidFill>
                </a:uFill>
                <a:latin typeface="Helvetica Neue"/>
                <a:ea typeface="Helvetica Neue"/>
                <a:cs typeface="Helvetica Neue"/>
                <a:sym typeface="Helvetica Neue"/>
              </a:defRPr>
            </a:pPr>
            <a:r>
              <a:rPr sz="1200">
                <a:hlinkClick r:id="rId5"/>
              </a:rPr>
              <a:t>https://github.com/neu-se/CONFETTI/actions</a:t>
            </a:r>
            <a:r>
              <a:rPr sz="1200">
                <a:solidFill>
                  <a:srgbClr val="5E5E5E"/>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rPr dirty="0"/>
              <a:t>Learning objectives for this lesson</a:t>
            </a:r>
          </a:p>
        </p:txBody>
      </p:sp>
      <p:sp>
        <p:nvSpPr>
          <p:cNvPr id="37" name="By the end of this lesson, you should be able to…"/>
          <p:cNvSpPr txBox="1">
            <a:spLocks noGrp="1"/>
          </p:cNvSpPr>
          <p:nvPr>
            <p:ph idx="1"/>
          </p:nvPr>
        </p:nvSpPr>
        <p:spPr>
          <a:prstGeom prst="rect">
            <a:avLst/>
          </a:prstGeom>
        </p:spPr>
        <p:txBody>
          <a:bodyPr>
            <a:normAutofit/>
          </a:bodyPr>
          <a:lstStyle/>
          <a:p>
            <a:r>
              <a:rPr sz="3300" dirty="0"/>
              <a:t>By the end of this lesson, you should be able to…</a:t>
            </a:r>
          </a:p>
          <a:p>
            <a:pPr lvl="1">
              <a:buFont typeface="Arial" panose="020B0604020202020204" pitchFamily="34" charset="0"/>
              <a:buChar char="•"/>
            </a:pPr>
            <a:r>
              <a:rPr sz="2700" dirty="0"/>
              <a:t>Describe how continu</a:t>
            </a:r>
            <a:r>
              <a:rPr lang="en-US" sz="2700" dirty="0"/>
              <a:t>ous integration</a:t>
            </a:r>
            <a:r>
              <a:rPr sz="2700" dirty="0"/>
              <a:t> helps to catch errors sooner in the software lifecycle</a:t>
            </a:r>
            <a:endParaRPr lang="en-US" sz="2700" dirty="0"/>
          </a:p>
          <a:p>
            <a:pPr lvl="1">
              <a:buFont typeface="Arial" panose="020B0604020202020204" pitchFamily="34" charset="0"/>
              <a:buChar char="•"/>
            </a:pPr>
            <a:r>
              <a:rPr sz="2700" dirty="0"/>
              <a:t>Describe strategies for performing quality-assurance on software as and after it is delivered</a:t>
            </a:r>
            <a:endParaRPr lang="en-US" sz="2700" dirty="0"/>
          </a:p>
          <a:p>
            <a:pPr lvl="1">
              <a:buFont typeface="Arial" panose="020B0604020202020204" pitchFamily="34" charset="0"/>
              <a:buChar char="•"/>
            </a:pPr>
            <a:r>
              <a:rPr lang="en-US" sz="2700" dirty="0"/>
              <a:t>Understand how continuous delivery can work with or without TDD (test driven development) as a quality assurance strategy</a:t>
            </a:r>
            <a:endParaRPr sz="2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descr="Image"/>
          <p:cNvPicPr>
            <a:picLocks noChangeAspect="1"/>
          </p:cNvPicPr>
          <p:nvPr/>
        </p:nvPicPr>
        <p:blipFill>
          <a:blip r:embed="rId3"/>
          <a:stretch>
            <a:fillRect/>
          </a:stretch>
        </p:blipFill>
        <p:spPr>
          <a:xfrm>
            <a:off x="7836536" y="1641069"/>
            <a:ext cx="4068570" cy="2352628"/>
          </a:xfrm>
          <a:prstGeom prst="rect">
            <a:avLst/>
          </a:prstGeom>
          <a:ln w="12700">
            <a:miter lim="400000"/>
          </a:ln>
        </p:spPr>
      </p:pic>
      <p:sp>
        <p:nvSpPr>
          <p:cNvPr id="112" name="Attributes of Effective CI Processes"/>
          <p:cNvSpPr txBox="1">
            <a:spLocks noGrp="1"/>
          </p:cNvSpPr>
          <p:nvPr>
            <p:ph type="title"/>
          </p:nvPr>
        </p:nvSpPr>
        <p:spPr>
          <a:prstGeom prst="rect">
            <a:avLst/>
          </a:prstGeom>
        </p:spPr>
        <p:txBody>
          <a:bodyPr/>
          <a:lstStyle/>
          <a:p>
            <a:r>
              <a:rPr dirty="0"/>
              <a:t>Attributes of effective CI processes</a:t>
            </a:r>
          </a:p>
        </p:txBody>
      </p:sp>
      <p:sp>
        <p:nvSpPr>
          <p:cNvPr id="113" name="Slide Subtitle"/>
          <p:cNvSpPr txBox="1">
            <a:spLocks noGrp="1"/>
          </p:cNvSpPr>
          <p:nvPr>
            <p:ph idx="1"/>
          </p:nvPr>
        </p:nvSpPr>
        <p:spPr>
          <a:xfrm>
            <a:off x="838200" y="1500160"/>
            <a:ext cx="6998336" cy="4351338"/>
          </a:xfrm>
          <a:prstGeom prst="rect">
            <a:avLst/>
          </a:prstGeom>
        </p:spPr>
        <p:txBody>
          <a:bodyPr>
            <a:normAutofit/>
          </a:bodyPr>
          <a:lstStyle/>
          <a:p>
            <a:pPr marL="342900" indent="-342900"/>
            <a:r>
              <a:rPr lang="en-US" dirty="0"/>
              <a:t>Policies:</a:t>
            </a:r>
          </a:p>
          <a:p>
            <a:pPr marL="857250" lvl="1" indent="-342900"/>
            <a:r>
              <a:rPr lang="en-US" dirty="0"/>
              <a:t>Do not allow builds to remain broken for a long time</a:t>
            </a:r>
          </a:p>
          <a:p>
            <a:pPr marL="857250" lvl="1" indent="-342900"/>
            <a:r>
              <a:rPr lang="en-US" dirty="0"/>
              <a:t>CI should run for every change</a:t>
            </a:r>
          </a:p>
          <a:p>
            <a:pPr marL="857250" lvl="1" indent="-342900"/>
            <a:r>
              <a:rPr lang="en-US" dirty="0"/>
              <a:t>CI should not completely replace pre-commit testing</a:t>
            </a:r>
          </a:p>
          <a:p>
            <a:pPr marL="342900" indent="-342900"/>
            <a:r>
              <a:rPr lang="en-US" dirty="0"/>
              <a:t>Infrastructure:</a:t>
            </a:r>
          </a:p>
          <a:p>
            <a:pPr marL="857250" lvl="1" indent="-342900"/>
            <a:r>
              <a:rPr lang="en-US" dirty="0"/>
              <a:t>CI should be fast, providing feedback within minutes or hours</a:t>
            </a:r>
          </a:p>
          <a:p>
            <a:pPr marL="857250" lvl="1" indent="-342900"/>
            <a:r>
              <a:rPr lang="en-US" dirty="0"/>
              <a:t>CI should be repeatable (deterministic)</a:t>
            </a:r>
          </a:p>
        </p:txBody>
      </p:sp>
      <p:pic>
        <p:nvPicPr>
          <p:cNvPr id="114" name="Image" descr="Image"/>
          <p:cNvPicPr>
            <a:picLocks noChangeAspect="1"/>
          </p:cNvPicPr>
          <p:nvPr/>
        </p:nvPicPr>
        <p:blipFill>
          <a:blip r:embed="rId4"/>
          <a:srcRect r="27608"/>
          <a:stretch>
            <a:fillRect/>
          </a:stretch>
        </p:blipFill>
        <p:spPr>
          <a:xfrm>
            <a:off x="7849220" y="4290948"/>
            <a:ext cx="4055886" cy="2133784"/>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59F91-DF87-0832-5053-4F5B5FDCA57B}"/>
              </a:ext>
            </a:extLst>
          </p:cNvPr>
          <p:cNvSpPr>
            <a:spLocks noGrp="1"/>
          </p:cNvSpPr>
          <p:nvPr>
            <p:ph type="title"/>
          </p:nvPr>
        </p:nvSpPr>
        <p:spPr/>
        <p:txBody>
          <a:bodyPr/>
          <a:lstStyle/>
          <a:p>
            <a:r>
              <a:rPr lang="en-US" dirty="0"/>
              <a:t>Effective CI processes are run often enough to reduce debugging effort</a:t>
            </a:r>
          </a:p>
        </p:txBody>
      </p:sp>
      <p:sp>
        <p:nvSpPr>
          <p:cNvPr id="5" name="Content Placeholder 4">
            <a:extLst>
              <a:ext uri="{FF2B5EF4-FFF2-40B4-BE49-F238E27FC236}">
                <a16:creationId xmlns:a16="http://schemas.microsoft.com/office/drawing/2014/main" id="{AD914930-2C35-D261-5C9C-9A23A5A62A3A}"/>
              </a:ext>
            </a:extLst>
          </p:cNvPr>
          <p:cNvSpPr>
            <a:spLocks noGrp="1"/>
          </p:cNvSpPr>
          <p:nvPr>
            <p:ph idx="1"/>
          </p:nvPr>
        </p:nvSpPr>
        <p:spPr>
          <a:xfrm>
            <a:off x="838200" y="1500160"/>
            <a:ext cx="6282807" cy="4351338"/>
          </a:xfrm>
        </p:spPr>
        <p:txBody>
          <a:bodyPr/>
          <a:lstStyle/>
          <a:p>
            <a:r>
              <a:rPr lang="en-US" dirty="0"/>
              <a:t>Failed CI runs indicate a bug was introduced, and caught in that run</a:t>
            </a:r>
          </a:p>
          <a:p>
            <a:r>
              <a:rPr lang="en-US" dirty="0"/>
              <a:t>More changes per-CI run require more manual debugging effort to assign blame</a:t>
            </a:r>
          </a:p>
          <a:p>
            <a:r>
              <a:rPr lang="en-US" dirty="0"/>
              <a:t>A single change per-CI run pinpoints the culprit</a:t>
            </a:r>
          </a:p>
        </p:txBody>
      </p:sp>
      <p:pic>
        <p:nvPicPr>
          <p:cNvPr id="7" name="Image" descr="Image">
            <a:extLst>
              <a:ext uri="{FF2B5EF4-FFF2-40B4-BE49-F238E27FC236}">
                <a16:creationId xmlns:a16="http://schemas.microsoft.com/office/drawing/2014/main" id="{A1664DA9-B21D-9D39-654F-4513FDE74CFB}"/>
              </a:ext>
            </a:extLst>
          </p:cNvPr>
          <p:cNvPicPr>
            <a:picLocks noChangeAspect="1"/>
          </p:cNvPicPr>
          <p:nvPr/>
        </p:nvPicPr>
        <p:blipFill>
          <a:blip r:embed="rId3"/>
          <a:stretch>
            <a:fillRect/>
          </a:stretch>
        </p:blipFill>
        <p:spPr>
          <a:xfrm>
            <a:off x="7121007" y="1618728"/>
            <a:ext cx="5025273" cy="4114202"/>
          </a:xfrm>
          <a:prstGeom prst="rect">
            <a:avLst/>
          </a:prstGeom>
          <a:ln w="12700">
            <a:miter lim="400000"/>
          </a:ln>
        </p:spPr>
      </p:pic>
    </p:spTree>
    <p:extLst>
      <p:ext uri="{BB962C8B-B14F-4D97-AF65-F5344CB8AC3E}">
        <p14:creationId xmlns:p14="http://schemas.microsoft.com/office/powerpoint/2010/main" val="348982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Allocate Enough Resources to Avoid Flaky Tests"/>
          <p:cNvSpPr txBox="1">
            <a:spLocks noGrp="1"/>
          </p:cNvSpPr>
          <p:nvPr>
            <p:ph type="title"/>
          </p:nvPr>
        </p:nvSpPr>
        <p:spPr>
          <a:prstGeom prst="rect">
            <a:avLst/>
          </a:prstGeom>
        </p:spPr>
        <p:txBody>
          <a:bodyPr>
            <a:normAutofit/>
          </a:bodyPr>
          <a:lstStyle>
            <a:lvl1pPr defTabSz="2218886">
              <a:defRPr sz="7735" spc="-154"/>
            </a:lvl1pPr>
          </a:lstStyle>
          <a:p>
            <a:r>
              <a:rPr lang="en-US" sz="3600" dirty="0"/>
              <a:t>Effective CI processes allocate enough resources to mitigate flaky tests</a:t>
            </a:r>
            <a:endParaRPr sz="3600" dirty="0"/>
          </a:p>
        </p:txBody>
      </p:sp>
      <p:sp>
        <p:nvSpPr>
          <p:cNvPr id="524" name="Study of 30 open-source projects written in Java"/>
          <p:cNvSpPr txBox="1">
            <a:spLocks noGrp="1"/>
          </p:cNvSpPr>
          <p:nvPr>
            <p:ph idx="1"/>
          </p:nvPr>
        </p:nvSpPr>
        <p:spPr>
          <a:xfrm>
            <a:off x="838200" y="1500160"/>
            <a:ext cx="10515600" cy="4351338"/>
          </a:xfrm>
          <a:prstGeom prst="rect">
            <a:avLst/>
          </a:prstGeom>
        </p:spPr>
        <p:txBody>
          <a:bodyPr>
            <a:normAutofit/>
          </a:bodyPr>
          <a:lstStyle/>
          <a:p>
            <a:r>
              <a:rPr lang="en-US" i="1" dirty="0"/>
              <a:t>Flaky</a:t>
            </a:r>
            <a:r>
              <a:rPr lang="en-US" dirty="0"/>
              <a:t> tests might be dependent on timing (failing due to timeouts)</a:t>
            </a:r>
            <a:endParaRPr lang="en-US" i="1" dirty="0"/>
          </a:p>
          <a:p>
            <a:r>
              <a:rPr lang="en-US" dirty="0"/>
              <a:t>Running tests without enough CPU/RAM can result in increased flaky failure rates and unreliable builds</a:t>
            </a:r>
          </a:p>
        </p:txBody>
      </p:sp>
      <p:pic>
        <p:nvPicPr>
          <p:cNvPr id="526" name="configs-by-avoidance.pdf" descr="configs-by-avoidance.pdf"/>
          <p:cNvPicPr>
            <a:picLocks noChangeAspect="1"/>
          </p:cNvPicPr>
          <p:nvPr/>
        </p:nvPicPr>
        <p:blipFill>
          <a:blip r:embed="rId3"/>
          <a:srcRect t="30578" b="30578"/>
          <a:stretch>
            <a:fillRect/>
          </a:stretch>
        </p:blipFill>
        <p:spPr>
          <a:xfrm>
            <a:off x="838200" y="2876881"/>
            <a:ext cx="10407102" cy="3841856"/>
          </a:xfrm>
          <a:prstGeom prst="rect">
            <a:avLst/>
          </a:prstGeom>
          <a:ln w="12700">
            <a:miter lim="400000"/>
          </a:ln>
        </p:spPr>
      </p:pic>
      <p:sp>
        <p:nvSpPr>
          <p:cNvPr id="2" name="TextBox 1">
            <a:extLst>
              <a:ext uri="{FF2B5EF4-FFF2-40B4-BE49-F238E27FC236}">
                <a16:creationId xmlns:a16="http://schemas.microsoft.com/office/drawing/2014/main" id="{EA80EDEF-A903-1BBE-425C-2B980E85CC8B}"/>
              </a:ext>
            </a:extLst>
          </p:cNvPr>
          <p:cNvSpPr txBox="1"/>
          <p:nvPr/>
        </p:nvSpPr>
        <p:spPr>
          <a:xfrm>
            <a:off x="2880360" y="6383457"/>
            <a:ext cx="6431280" cy="335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l"/>
            <a:r>
              <a:rPr lang="en-US" sz="900" dirty="0">
                <a:solidFill>
                  <a:schemeClr val="tx1"/>
                </a:solidFill>
                <a:hlinkClick r:id="rId4"/>
              </a:rPr>
              <a:t>“The Effects of Computational Resources on Flaky Tests”, Silva et al</a:t>
            </a:r>
            <a:endParaRPr lang="en-US" sz="9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hallenges and Solutions for Repeatable Builds"/>
          <p:cNvSpPr txBox="1">
            <a:spLocks noGrp="1"/>
          </p:cNvSpPr>
          <p:nvPr>
            <p:ph type="title"/>
          </p:nvPr>
        </p:nvSpPr>
        <p:spPr>
          <a:prstGeom prst="rect">
            <a:avLst/>
          </a:prstGeom>
        </p:spPr>
        <p:txBody>
          <a:bodyPr>
            <a:normAutofit/>
          </a:bodyPr>
          <a:lstStyle>
            <a:lvl1pPr defTabSz="2267653">
              <a:defRPr sz="7905" spc="-158"/>
            </a:lvl1pPr>
          </a:lstStyle>
          <a:p>
            <a:r>
              <a:rPr sz="3600" dirty="0"/>
              <a:t>Challenges and Solutions for Repeatable Builds</a:t>
            </a:r>
          </a:p>
        </p:txBody>
      </p:sp>
      <p:sp>
        <p:nvSpPr>
          <p:cNvPr id="342"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rPr dirty="0"/>
              <a:t>Which commands to run to produce an executable? (build systems)</a:t>
            </a:r>
          </a:p>
          <a:p>
            <a:pPr marL="240632" indent="-240632">
              <a:buSzPct val="100000"/>
            </a:pPr>
            <a:r>
              <a:rPr dirty="0"/>
              <a:t>How to link third-party libraries? (dependency managers)</a:t>
            </a:r>
          </a:p>
          <a:p>
            <a:pPr marL="240632" indent="-240632">
              <a:buSzPct val="100000"/>
            </a:pPr>
            <a:r>
              <a:rPr dirty="0"/>
              <a:t>How to specify system-level software requirements? (containers)</a:t>
            </a:r>
          </a:p>
          <a:p>
            <a:pPr marL="240632" indent="-240632">
              <a:buSzPct val="100000"/>
            </a:pPr>
            <a:r>
              <a:rPr dirty="0"/>
              <a:t>How to specify infrastructure requirements? (Infrastructure as code)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Build Systems Orchestrate Software Engineering Tasks"/>
          <p:cNvSpPr txBox="1">
            <a:spLocks noGrp="1"/>
          </p:cNvSpPr>
          <p:nvPr>
            <p:ph type="title"/>
          </p:nvPr>
        </p:nvSpPr>
        <p:spPr>
          <a:prstGeom prst="rect">
            <a:avLst/>
          </a:prstGeom>
        </p:spPr>
        <p:txBody>
          <a:bodyPr>
            <a:normAutofit/>
          </a:bodyPr>
          <a:lstStyle>
            <a:lvl1pPr defTabSz="1950669">
              <a:defRPr sz="6800" spc="-136"/>
            </a:lvl1pPr>
          </a:lstStyle>
          <a:p>
            <a:r>
              <a:rPr sz="3600" dirty="0"/>
              <a:t>Build Systems Orchestrate Software Engineering Tasks</a:t>
            </a:r>
          </a:p>
        </p:txBody>
      </p:sp>
      <p:sp>
        <p:nvSpPr>
          <p:cNvPr id="351" name="“Orchestrate” -&gt; Execute in the right order, ideally with concurrency"/>
          <p:cNvSpPr txBox="1">
            <a:spLocks noGrp="1"/>
          </p:cNvSpPr>
          <p:nvPr>
            <p:ph idx="1"/>
          </p:nvPr>
        </p:nvSpPr>
        <p:spPr>
          <a:xfrm>
            <a:off x="838200" y="1500159"/>
            <a:ext cx="10515600" cy="5085991"/>
          </a:xfrm>
          <a:prstGeom prst="rect">
            <a:avLst/>
          </a:prstGeom>
        </p:spPr>
        <p:txBody>
          <a:bodyPr>
            <a:normAutofit fontScale="92500" lnSpcReduction="10000"/>
          </a:bodyPr>
          <a:lstStyle>
            <a:lvl1pPr defTabSz="792479">
              <a:defRPr sz="5280"/>
            </a:lvl1pPr>
          </a:lstStyle>
          <a:p>
            <a:r>
              <a:rPr sz="2700" dirty="0"/>
              <a:t>“Orchestrate” -&gt; Execute in the right order, ideally with concurrency</a:t>
            </a:r>
            <a:r>
              <a:rPr lang="en-US" sz="2700" dirty="0"/>
              <a:t>, example tasks:</a:t>
            </a:r>
          </a:p>
          <a:p>
            <a:pPr lvl="1"/>
            <a:r>
              <a:rPr lang="en-US" sz="2700" dirty="0"/>
              <a:t>Installing dependencies</a:t>
            </a:r>
          </a:p>
          <a:p>
            <a:pPr lvl="1"/>
            <a:r>
              <a:rPr lang="en-US" sz="2700" dirty="0"/>
              <a:t>Compiling the code</a:t>
            </a:r>
          </a:p>
          <a:p>
            <a:pPr lvl="1"/>
            <a:r>
              <a:rPr lang="en-US" sz="2700" dirty="0"/>
              <a:t>Running static analysis</a:t>
            </a:r>
          </a:p>
          <a:p>
            <a:pPr lvl="1"/>
            <a:r>
              <a:rPr lang="en-US" sz="2700" dirty="0"/>
              <a:t>Generating documentation</a:t>
            </a:r>
          </a:p>
          <a:p>
            <a:pPr lvl="1"/>
            <a:r>
              <a:rPr lang="en-US" sz="2700" dirty="0"/>
              <a:t>Running tests</a:t>
            </a:r>
          </a:p>
          <a:p>
            <a:pPr lvl="1"/>
            <a:r>
              <a:rPr lang="en-US" sz="2700" dirty="0"/>
              <a:t>Creating artifacts for customers</a:t>
            </a:r>
          </a:p>
          <a:p>
            <a:pPr lvl="1"/>
            <a:r>
              <a:rPr lang="en-US" sz="2700" dirty="0"/>
              <a:t>Deploying Code</a:t>
            </a:r>
          </a:p>
          <a:p>
            <a:r>
              <a:rPr lang="en-US" sz="2700" dirty="0"/>
              <a:t>Example build systems: </a:t>
            </a:r>
            <a:r>
              <a:rPr lang="en-US" sz="2700" dirty="0" err="1"/>
              <a:t>xMake</a:t>
            </a:r>
            <a:r>
              <a:rPr lang="en-US" sz="2700" dirty="0"/>
              <a:t>, ant, maven, </a:t>
            </a:r>
            <a:r>
              <a:rPr lang="en-US" sz="2700" dirty="0" err="1"/>
              <a:t>gradle</a:t>
            </a:r>
            <a:r>
              <a:rPr lang="en-US" sz="2700" dirty="0"/>
              <a:t>, </a:t>
            </a:r>
            <a:r>
              <a:rPr lang="en-US" sz="2700" dirty="0" err="1"/>
              <a:t>npm</a:t>
            </a:r>
            <a:r>
              <a:rPr lang="en-US" sz="2700" dirty="0"/>
              <a:t>…</a:t>
            </a:r>
          </a:p>
          <a:p>
            <a:endParaRPr lang="en-US" sz="2700" dirty="0"/>
          </a:p>
          <a:p>
            <a:r>
              <a:rPr lang="en-US" sz="2800" dirty="0"/>
              <a:t>In most modern languages, the build system itself also serves as the dependency manager </a:t>
            </a:r>
            <a:endParaRPr lang="en-US" sz="27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y Managers Organize External Dependencies"/>
          <p:cNvSpPr txBox="1">
            <a:spLocks noGrp="1"/>
          </p:cNvSpPr>
          <p:nvPr>
            <p:ph type="title"/>
          </p:nvPr>
        </p:nvSpPr>
        <p:spPr>
          <a:prstGeom prst="rect">
            <a:avLst/>
          </a:prstGeom>
        </p:spPr>
        <p:txBody>
          <a:bodyPr>
            <a:normAutofit/>
          </a:bodyPr>
          <a:lstStyle>
            <a:lvl1pPr defTabSz="1901902">
              <a:defRPr sz="6629" spc="-132"/>
            </a:lvl1pPr>
          </a:lstStyle>
          <a:p>
            <a:r>
              <a:rPr sz="3600" dirty="0"/>
              <a:t>Dependency Managers Organize External Dependencies</a:t>
            </a:r>
          </a:p>
        </p:txBody>
      </p:sp>
      <p:sp>
        <p:nvSpPr>
          <p:cNvPr id="356" name="Body Level One…"/>
          <p:cNvSpPr txBox="1">
            <a:spLocks noGrp="1"/>
          </p:cNvSpPr>
          <p:nvPr>
            <p:ph idx="1"/>
          </p:nvPr>
        </p:nvSpPr>
        <p:spPr>
          <a:xfrm>
            <a:off x="838200" y="1500160"/>
            <a:ext cx="1051560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dirty="0"/>
              <a:t>Addresses this problem: “Before you compile this code, install commons-lang from the Apache website”</a:t>
            </a:r>
          </a:p>
          <a:p>
            <a:r>
              <a:rPr dirty="0"/>
              <a:t>Declare a dependency using coordinates (unique ID of a package plus version)</a:t>
            </a:r>
          </a:p>
          <a:p>
            <a:r>
              <a:rPr dirty="0"/>
              <a:t>Packages are archived in common repositories; fetched/linked by dependency manager</a:t>
            </a:r>
          </a:p>
          <a:p>
            <a:r>
              <a:rPr dirty="0"/>
              <a:t>Dependency managers handle transitive dependencies 🐉</a:t>
            </a:r>
          </a:p>
          <a:p>
            <a:r>
              <a:rPr dirty="0"/>
              <a:t>Examples: Maven, NPM, pip, cargo, apt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pecify and Depend on Package Versions with Care"/>
          <p:cNvSpPr txBox="1">
            <a:spLocks noGrp="1"/>
          </p:cNvSpPr>
          <p:nvPr>
            <p:ph type="title"/>
          </p:nvPr>
        </p:nvSpPr>
        <p:spPr>
          <a:prstGeom prst="rect">
            <a:avLst/>
          </a:prstGeom>
        </p:spPr>
        <p:txBody>
          <a:bodyPr>
            <a:normAutofit/>
          </a:bodyPr>
          <a:lstStyle>
            <a:lvl1pPr defTabSz="2072586">
              <a:defRPr sz="7225" spc="-144"/>
            </a:lvl1pPr>
          </a:lstStyle>
          <a:p>
            <a:r>
              <a:rPr sz="3600" dirty="0"/>
              <a:t>Specify and Depend on Package Versions with Care</a:t>
            </a:r>
          </a:p>
        </p:txBody>
      </p:sp>
      <p:sp>
        <p:nvSpPr>
          <p:cNvPr id="359" name="Semantic Versioning is Often Expected"/>
          <p:cNvSpPr txBox="1">
            <a:spLocks noGrp="1"/>
          </p:cNvSpPr>
          <p:nvPr>
            <p:ph idx="1"/>
          </p:nvPr>
        </p:nvSpPr>
        <p:spPr>
          <a:prstGeom prst="rect">
            <a:avLst/>
          </a:prstGeom>
        </p:spPr>
        <p:txBody>
          <a:bodyPr>
            <a:normAutofit/>
          </a:bodyPr>
          <a:lstStyle/>
          <a:p>
            <a:r>
              <a:rPr u="sng" dirty="0">
                <a:solidFill>
                  <a:srgbClr val="0000FF"/>
                </a:solidFill>
                <a:uFill>
                  <a:solidFill>
                    <a:srgbClr val="0000FF"/>
                  </a:solidFill>
                </a:uFill>
                <a:hlinkClick r:id="rId3"/>
              </a:rPr>
              <a:t>Semantic Versioning</a:t>
            </a:r>
            <a:r>
              <a:rPr dirty="0"/>
              <a:t> is </a:t>
            </a:r>
            <a:r>
              <a:rPr lang="en-US" dirty="0"/>
              <a:t>o</a:t>
            </a:r>
            <a:r>
              <a:rPr dirty="0"/>
              <a:t>ften </a:t>
            </a:r>
            <a:r>
              <a:rPr lang="en-US" dirty="0"/>
              <a:t>e</a:t>
            </a:r>
            <a:r>
              <a:rPr dirty="0"/>
              <a:t>xpected</a:t>
            </a:r>
            <a:r>
              <a:rPr lang="en-US" dirty="0"/>
              <a:t>:</a:t>
            </a:r>
          </a:p>
          <a:p>
            <a:pPr lvl="1"/>
            <a:r>
              <a:rPr lang="en-US" dirty="0"/>
              <a:t>Library maintainers expected to indicate breaking changes with version numbers</a:t>
            </a:r>
          </a:p>
          <a:p>
            <a:pPr lvl="1"/>
            <a:r>
              <a:rPr lang="en-US" dirty="0"/>
              <a:t>Dependency consumers can specify constraints on versions (e.g. accept 2.0.x)</a:t>
            </a:r>
          </a:p>
          <a:p>
            <a:endParaRPr dirty="0"/>
          </a:p>
        </p:txBody>
      </p:sp>
      <p:pic>
        <p:nvPicPr>
          <p:cNvPr id="361" name="Image" descr="Image"/>
          <p:cNvPicPr>
            <a:picLocks noChangeAspect="1"/>
          </p:cNvPicPr>
          <p:nvPr/>
        </p:nvPicPr>
        <p:blipFill>
          <a:blip r:embed="rId4"/>
          <a:stretch>
            <a:fillRect/>
          </a:stretch>
        </p:blipFill>
        <p:spPr>
          <a:xfrm>
            <a:off x="6495079" y="3429000"/>
            <a:ext cx="5459569" cy="3046501"/>
          </a:xfrm>
          <a:prstGeom prst="rect">
            <a:avLst/>
          </a:prstGeom>
          <a:ln w="12700">
            <a:miter lim="400000"/>
          </a:ln>
          <a:effectLst>
            <a:outerShdw blurRad="254000" dist="127000" dir="16200000" rotWithShape="0">
              <a:srgbClr val="000000">
                <a:alpha val="70000"/>
              </a:srgbClr>
            </a:outerShdw>
          </a:effectLst>
        </p:spPr>
      </p:pic>
      <p:pic>
        <p:nvPicPr>
          <p:cNvPr id="362" name="Image" descr="Image"/>
          <p:cNvPicPr>
            <a:picLocks noChangeAspect="1"/>
          </p:cNvPicPr>
          <p:nvPr/>
        </p:nvPicPr>
        <p:blipFill>
          <a:blip r:embed="rId5"/>
          <a:stretch>
            <a:fillRect/>
          </a:stretch>
        </p:blipFill>
        <p:spPr>
          <a:xfrm>
            <a:off x="1309699" y="3941745"/>
            <a:ext cx="3510164" cy="2636065"/>
          </a:xfrm>
          <a:prstGeom prst="rect">
            <a:avLst/>
          </a:prstGeom>
          <a:ln w="12700">
            <a:miter lim="400000"/>
          </a:ln>
        </p:spPr>
      </p:pic>
      <p:sp>
        <p:nvSpPr>
          <p:cNvPr id="363" name="Distribution of dependencies of all packages in NPM over time (2023, Pinckney et al)"/>
          <p:cNvSpPr txBox="1"/>
          <p:nvPr/>
        </p:nvSpPr>
        <p:spPr>
          <a:xfrm>
            <a:off x="181459" y="6498078"/>
            <a:ext cx="400430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Distribution of dependencies of all packages in NPM over time (2023, Pinckney et 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tinuous Integration Service Models"/>
          <p:cNvSpPr txBox="1">
            <a:spLocks noGrp="1"/>
          </p:cNvSpPr>
          <p:nvPr>
            <p:ph type="title"/>
          </p:nvPr>
        </p:nvSpPr>
        <p:spPr>
          <a:prstGeom prst="rect">
            <a:avLst/>
          </a:prstGeom>
        </p:spPr>
        <p:txBody>
          <a:bodyPr/>
          <a:lstStyle/>
          <a:p>
            <a:r>
              <a:rPr dirty="0"/>
              <a:t>Continuous Integration Service Models</a:t>
            </a:r>
          </a:p>
        </p:txBody>
      </p:sp>
      <p:sp>
        <p:nvSpPr>
          <p:cNvPr id="489"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214162" indent="-214162" defTabSz="1085060">
              <a:spcBef>
                <a:spcPts val="600"/>
              </a:spcBef>
              <a:buSzPct val="100000"/>
              <a:defRPr sz="4272"/>
            </a:pPr>
            <a:r>
              <a:rPr sz="2700" dirty="0"/>
              <a:t>Self-hosted/managed on-premises or in cloud</a:t>
            </a:r>
          </a:p>
          <a:p>
            <a:pPr marL="383707" lvl="1" indent="-214162" defTabSz="1085060">
              <a:spcBef>
                <a:spcPts val="600"/>
              </a:spcBef>
              <a:buSzPct val="100000"/>
              <a:defRPr sz="4272" b="0"/>
            </a:pPr>
            <a:r>
              <a:rPr sz="2700" dirty="0"/>
              <a:t>Jenkins</a:t>
            </a:r>
          </a:p>
          <a:p>
            <a:pPr marL="214162" indent="-214162" defTabSz="1085060">
              <a:spcBef>
                <a:spcPts val="600"/>
              </a:spcBef>
              <a:buSzPct val="100000"/>
              <a:defRPr sz="4272"/>
            </a:pPr>
            <a:r>
              <a:rPr sz="2700" dirty="0"/>
              <a:t>Fully cloud managed</a:t>
            </a:r>
          </a:p>
          <a:p>
            <a:pPr marL="383707" lvl="1" indent="-214162" defTabSz="1085060">
              <a:spcBef>
                <a:spcPts val="600"/>
              </a:spcBef>
              <a:buSzPct val="100000"/>
              <a:defRPr sz="4272" b="0"/>
            </a:pPr>
            <a:r>
              <a:rPr sz="2700" dirty="0"/>
              <a:t>GitHub Actions, </a:t>
            </a:r>
            <a:r>
              <a:rPr sz="2700" dirty="0" err="1"/>
              <a:t>CircleCI</a:t>
            </a:r>
            <a:r>
              <a:rPr sz="2700" dirty="0"/>
              <a:t>, Travis, many more…</a:t>
            </a:r>
          </a:p>
          <a:p>
            <a:pPr marL="383707" lvl="1" indent="-214162" defTabSz="1085060">
              <a:spcBef>
                <a:spcPts val="600"/>
              </a:spcBef>
              <a:buSzPct val="100000"/>
              <a:defRPr sz="4272" b="0"/>
            </a:pPr>
            <a:r>
              <a:rPr sz="2700" dirty="0"/>
              <a:t>Billing model: pay per-build-minute running on SaaS infrastructure</a:t>
            </a:r>
          </a:p>
          <a:p>
            <a:pPr marL="383707" lvl="1" indent="-214162" defTabSz="1085060">
              <a:spcBef>
                <a:spcPts val="600"/>
              </a:spcBef>
              <a:buSzPct val="100000"/>
              <a:defRPr sz="4272" b="0"/>
            </a:pPr>
            <a:r>
              <a:rPr sz="2700" dirty="0"/>
              <a:t>“Self-hosted runners” run builds on your own infrastructure, usually “free”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F2BC-6465-C3E1-BDB6-0562BC947499}"/>
              </a:ext>
            </a:extLst>
          </p:cNvPr>
          <p:cNvSpPr>
            <a:spLocks noGrp="1"/>
          </p:cNvSpPr>
          <p:nvPr>
            <p:ph type="title"/>
          </p:nvPr>
        </p:nvSpPr>
        <p:spPr/>
        <p:txBody>
          <a:bodyPr/>
          <a:lstStyle/>
          <a:p>
            <a:r>
              <a:rPr lang="en-US" dirty="0"/>
              <a:t>13.2 Continuous Delivery</a:t>
            </a:r>
          </a:p>
        </p:txBody>
      </p:sp>
      <p:sp>
        <p:nvSpPr>
          <p:cNvPr id="3" name="Content Placeholder 2">
            <a:extLst>
              <a:ext uri="{FF2B5EF4-FFF2-40B4-BE49-F238E27FC236}">
                <a16:creationId xmlns:a16="http://schemas.microsoft.com/office/drawing/2014/main" id="{E9888232-CCC0-4DC3-780C-4B52FC3EADD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4B1831D-8194-B9C0-6D6F-AB0B87897212}"/>
              </a:ext>
            </a:extLst>
          </p:cNvPr>
          <p:cNvSpPr>
            <a:spLocks noGrp="1"/>
          </p:cNvSpPr>
          <p:nvPr>
            <p:ph type="sldNum" sz="quarter" idx="12"/>
          </p:nvPr>
        </p:nvSpPr>
        <p:spPr/>
        <p:txBody>
          <a:bodyPr/>
          <a:lstStyle/>
          <a:p>
            <a:fld id="{20F37917-FD3A-4669-9018-DA04BCDD3D75}" type="slidenum">
              <a:rPr lang="en-US" smtClean="0"/>
              <a:t>28</a:t>
            </a:fld>
            <a:endParaRPr lang="en-US"/>
          </a:p>
        </p:txBody>
      </p:sp>
    </p:spTree>
    <p:extLst>
      <p:ext uri="{BB962C8B-B14F-4D97-AF65-F5344CB8AC3E}">
        <p14:creationId xmlns:p14="http://schemas.microsoft.com/office/powerpoint/2010/main" val="1399672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dirty="0"/>
              <a:t>Continuous Delivery</a:t>
            </a:r>
          </a:p>
        </p:txBody>
      </p:sp>
      <p:sp>
        <p:nvSpPr>
          <p:cNvPr id="265" name="“Faster is safer”: Key values of continuous delivery"/>
          <p:cNvSpPr txBox="1">
            <a:spLocks noGrp="1"/>
          </p:cNvSpPr>
          <p:nvPr>
            <p:ph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2200" dirty="0"/>
              <a:t>Release frequently, in small batches</a:t>
            </a:r>
          </a:p>
          <a:p>
            <a:pPr lvl="1">
              <a:buFont typeface="Arial" panose="020B0604020202020204" pitchFamily="34" charset="0"/>
              <a:buChar char="•"/>
            </a:pPr>
            <a:r>
              <a:rPr sz="2200" dirty="0"/>
              <a:t>Maintain key performance indicators to evaluate the impact of updates</a:t>
            </a:r>
          </a:p>
          <a:p>
            <a:pPr lvl="1">
              <a:buFont typeface="Arial" panose="020B0604020202020204" pitchFamily="34" charset="0"/>
              <a:buChar char="•"/>
            </a:pPr>
            <a:r>
              <a:rPr sz="2200" dirty="0"/>
              <a:t>Phase roll-outs</a:t>
            </a:r>
          </a:p>
          <a:p>
            <a:pPr lvl="1">
              <a:buFont typeface="Arial" panose="020B0604020202020204" pitchFamily="34" charset="0"/>
              <a:buChar char="•"/>
            </a:pPr>
            <a:r>
              <a:rPr sz="2200" dirty="0"/>
              <a:t>Evaluate business impact of new features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lstStyle/>
          <a:p>
            <a:r>
              <a:rPr lang="en-US" dirty="0"/>
              <a:t>Review: The Agile Model Reduces Risk by Embracing Change (~2000)</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fontScale="92500" lnSpcReduction="10000"/>
          </a:bodyPr>
          <a:lstStyle/>
          <a:p>
            <a:r>
              <a:rPr lang="en-US" dirty="0"/>
              <a:t>The Waterfall philosophy: </a:t>
            </a:r>
          </a:p>
          <a:p>
            <a:pPr lvl="1"/>
            <a:r>
              <a:rPr lang="en-US" b="0" i="0" u="none" strike="noStrike" kern="1200" dirty="0">
                <a:solidFill>
                  <a:schemeClr val="tx1"/>
                </a:solidFill>
                <a:effectLst/>
                <a:latin typeface="+mn-lt"/>
                <a:ea typeface="+mn-ea"/>
                <a:cs typeface="+mn-cs"/>
              </a:rPr>
              <a:t>"The project is too large and complex, and it will take months (or years!) to plan, so once we come up with the plan, that plan can not change"</a:t>
            </a:r>
            <a:r>
              <a:rPr lang="en-US" dirty="0"/>
              <a:t> </a:t>
            </a:r>
          </a:p>
          <a:p>
            <a:pPr lvl="1"/>
            <a:r>
              <a:rPr lang="en-US" dirty="0"/>
              <a:t>Reduce risk by proceeding in stages</a:t>
            </a:r>
          </a:p>
          <a:p>
            <a:r>
              <a:rPr lang="en-US" dirty="0"/>
              <a:t>The Agile philosophy:</a:t>
            </a:r>
          </a:p>
          <a:p>
            <a:pPr lvl="1"/>
            <a:r>
              <a:rPr lang="en-US" dirty="0"/>
              <a:t>The project is too large and complex, it is unlikely that we will know exactly what we need right now, and to some extent, we are inventing something new. We think that as we make it, we will figure it out as we go”</a:t>
            </a:r>
          </a:p>
          <a:p>
            <a:pPr lvl="1"/>
            <a:r>
              <a:rPr lang="en-US" dirty="0"/>
              <a:t>Reduce risk by limiting time on any one stage; then reassess. (“time-boxing”)</a:t>
            </a:r>
          </a:p>
          <a:p>
            <a:pPr lvl="1"/>
            <a:r>
              <a:rPr lang="en-US" dirty="0">
                <a:solidFill>
                  <a:srgbClr val="FF0000"/>
                </a:solidFill>
              </a:rPr>
              <a:t>Reduce risk through automated testing</a:t>
            </a:r>
          </a:p>
          <a:p>
            <a:pPr lvl="1"/>
            <a:endParaRPr lang="en-US" dirty="0"/>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a:prstGeom prst="rect">
            <a:avLst/>
          </a:prstGeom>
        </p:spPr>
        <p:txBody>
          <a:bodyPr vert="horz" lIns="45720" tIns="22860" rIns="45720" bIns="2286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20F37917-FD3A-4669-9018-DA04BCDD3D75}" type="slidenum">
              <a:rPr lang="en-US" smtClean="0"/>
              <a:pPr/>
              <a:t>3</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288527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3F37B-D03A-E5FF-954D-F4C8F8022CEA}"/>
              </a:ext>
            </a:extLst>
          </p:cNvPr>
          <p:cNvSpPr>
            <a:spLocks noGrp="1"/>
          </p:cNvSpPr>
          <p:nvPr>
            <p:ph type="title"/>
          </p:nvPr>
        </p:nvSpPr>
        <p:spPr/>
        <p:txBody>
          <a:bodyPr/>
          <a:lstStyle/>
          <a:p>
            <a:r>
              <a:rPr lang="en-US" dirty="0"/>
              <a:t>Continuous Delivery is about deciding which new features to deliver, and when</a:t>
            </a:r>
          </a:p>
        </p:txBody>
      </p:sp>
      <p:sp>
        <p:nvSpPr>
          <p:cNvPr id="5" name="Content Placeholder 4">
            <a:extLst>
              <a:ext uri="{FF2B5EF4-FFF2-40B4-BE49-F238E27FC236}">
                <a16:creationId xmlns:a16="http://schemas.microsoft.com/office/drawing/2014/main" id="{781EE9EC-2865-CEC2-9922-0DB5B3FC9F38}"/>
              </a:ext>
            </a:extLst>
          </p:cNvPr>
          <p:cNvSpPr>
            <a:spLocks noGrp="1"/>
          </p:cNvSpPr>
          <p:nvPr>
            <p:ph idx="1"/>
          </p:nvPr>
        </p:nvSpPr>
        <p:spPr/>
        <p:txBody>
          <a:bodyPr/>
          <a:lstStyle/>
          <a:p>
            <a:r>
              <a:rPr lang="en-US" dirty="0"/>
              <a:t>You have a large system with many engineers working on new features (and bug fixes </a:t>
            </a:r>
            <a:r>
              <a:rPr lang="en-US" dirty="0">
                <a:sym typeface="Wingdings" panose="05000000000000000000" pitchFamily="2" charset="2"/>
              </a:rPr>
              <a:t>)</a:t>
            </a:r>
          </a:p>
          <a:p>
            <a:r>
              <a:rPr lang="en-US" dirty="0">
                <a:sym typeface="Wingdings" panose="05000000000000000000" pitchFamily="2" charset="2"/>
              </a:rPr>
              <a:t>When a new feature or fix is ready, how do you roll it out to your users?</a:t>
            </a:r>
            <a:endParaRPr lang="en-US" dirty="0"/>
          </a:p>
        </p:txBody>
      </p:sp>
    </p:spTree>
    <p:extLst>
      <p:ext uri="{BB962C8B-B14F-4D97-AF65-F5344CB8AC3E}">
        <p14:creationId xmlns:p14="http://schemas.microsoft.com/office/powerpoint/2010/main" val="916628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47DB-DE05-C2BA-C175-9C7C77ACBC03}"/>
            </a:ext>
          </a:extLst>
        </p:cNvPr>
        <p:cNvGrpSpPr/>
        <p:nvPr/>
      </p:nvGrpSpPr>
      <p:grpSpPr>
        <a:xfrm>
          <a:off x="0" y="0"/>
          <a:ext cx="0" cy="0"/>
          <a:chOff x="0" y="0"/>
          <a:chExt cx="0" cy="0"/>
        </a:xfrm>
      </p:grpSpPr>
      <p:sp>
        <p:nvSpPr>
          <p:cNvPr id="65" name="Continuous Integration">
            <a:extLst>
              <a:ext uri="{FF2B5EF4-FFF2-40B4-BE49-F238E27FC236}">
                <a16:creationId xmlns:a16="http://schemas.microsoft.com/office/drawing/2014/main" id="{CC74FB5E-D17F-F573-048A-9F0306904986}"/>
              </a:ext>
            </a:extLst>
          </p:cNvPr>
          <p:cNvSpPr txBox="1">
            <a:spLocks noGrp="1"/>
          </p:cNvSpPr>
          <p:nvPr>
            <p:ph type="title"/>
          </p:nvPr>
        </p:nvSpPr>
        <p:spPr>
          <a:prstGeom prst="rect">
            <a:avLst/>
          </a:prstGeom>
        </p:spPr>
        <p:txBody>
          <a:bodyPr/>
          <a:lstStyle/>
          <a:p>
            <a:r>
              <a:rPr lang="en-US" dirty="0"/>
              <a:t>A </a:t>
            </a:r>
            <a:r>
              <a:rPr lang="en-US" dirty="0">
                <a:solidFill>
                  <a:srgbClr val="FF0000"/>
                </a:solidFill>
              </a:rPr>
              <a:t>continuous-delivery</a:t>
            </a:r>
            <a:r>
              <a:rPr dirty="0"/>
              <a:t> </a:t>
            </a:r>
            <a:r>
              <a:rPr lang="en-US" dirty="0"/>
              <a:t>process </a:t>
            </a:r>
            <a:r>
              <a:rPr dirty="0"/>
              <a:t>is </a:t>
            </a:r>
            <a:r>
              <a:rPr lang="en-US" dirty="0"/>
              <a:t>also </a:t>
            </a:r>
            <a:r>
              <a:rPr dirty="0"/>
              <a:t>a software pipeline</a:t>
            </a:r>
          </a:p>
        </p:txBody>
      </p:sp>
      <p:grpSp>
        <p:nvGrpSpPr>
          <p:cNvPr id="3" name="0…………….">
            <a:extLst>
              <a:ext uri="{FF2B5EF4-FFF2-40B4-BE49-F238E27FC236}">
                <a16:creationId xmlns:a16="http://schemas.microsoft.com/office/drawing/2014/main" id="{7384B48C-1ABF-3766-141B-DB922CE18537}"/>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ECFCDA1C-5166-39AD-51BD-C5CEAF74042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ECED695E-12D1-46E2-7B44-458DD801A72E}"/>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0D2467FB-380B-D462-41FC-242947389DE1}"/>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FF64EF1A-A568-D90E-691D-078B8B135013}"/>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2EB17302-5EDF-2B30-E008-AC0E8E5E7F6C}"/>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C15825C1-796A-11F3-FDAE-733EDC30225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A5EEE4E4-5D67-E771-FF8E-D038D74CAEB9}"/>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6AB239C1-46C7-88C7-9D19-6F52FCD2E71D}"/>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6EB21B0A-B816-87AA-96D1-CF1CE4569DF2}"/>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BE4A1857-EE66-544D-42C7-05E1F774D931}"/>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A88BA2DA-C55B-7499-DE36-05B83DA93559}"/>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D9E9DD06-4FB2-E08A-B288-91D69C31CD1F}"/>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0A4B4129-3ABE-F0DD-C8D0-CBBFBC9EB374}"/>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052428FC-A54A-EE71-4965-14D5821B19D8}"/>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0128766-A404-1F2F-7F50-77A3DAC30BC6}"/>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721E5845-3A25-C752-3A76-EEEB48411325}"/>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7B979EC6-713A-FE6B-6E89-9A33F2078FE2}"/>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B53FFB12-262D-AE76-FA9A-815BA2C291DA}"/>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D100DD67-FC8C-FBE9-1FA8-091DBBAA7E6E}"/>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9FDEE105-C519-9F0A-94ED-2DF75A3FF1B7}"/>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C85E6407-E8FE-6E3D-4972-8D3D9FFF820D}"/>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E3A5AB22-F6AF-BF72-5AFE-0F0A3FC9399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EB27A9F4-C3F3-D83B-7A3E-B481B36AFA99}"/>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B21679F6-AA1D-9B92-EEED-315C1315E33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CAAD2E7-53E8-2CA6-EDE3-A306508A278B}"/>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18E21176-4711-8E47-4CA0-C13961783667}"/>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46B29F9D-4B38-EA7B-73E8-092A81C2BD26}"/>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BFCCEEE4-3938-2026-1D9E-9FD92430CFC6}"/>
              </a:ext>
            </a:extLst>
          </p:cNvPr>
          <p:cNvSpPr txBox="1"/>
          <p:nvPr/>
        </p:nvSpPr>
        <p:spPr>
          <a:xfrm>
            <a:off x="663230" y="1595463"/>
            <a:ext cx="1022074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dirty="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7C843E6-F9AE-6C20-76C9-ABD6D9FBE6FF}"/>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0F600812-0C13-380F-4358-59E15D9BBCAE}"/>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2E29A828-43D7-4092-90CE-5FFE82502D2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999B1847-3132-2DBD-2B28-20D79D91D8B7}"/>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E4047C6-02B9-0691-1DA0-66DD82F8ABC5}"/>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B531191C-D885-FCBE-D430-C3EB688E3D08}"/>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87BDE138-D2DB-9858-1C0C-61550C932EB4}"/>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DDC4D08D-5D52-AE25-47ED-709C6643E983}"/>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F08CD30E-4B65-84A9-53D3-C51DF87F53D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FA664D1F-015A-CF3B-2AAA-9A6AB2796007}"/>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2A83BAB2-EB82-1B3A-C31E-D5FC5AB321F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F96EC28C-70F9-D775-2B78-B3C6BAFB2F67}"/>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D00FB190-DF06-AAD8-EF61-337531381727}"/>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D96A79C7-CBBC-58C9-5650-3B6C6E31EAF8}"/>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2A9FEB57-929F-5A86-3595-9496407185AF}"/>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9FB9EDFB-8D71-EE33-97AB-44C5803F197F}"/>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20E47EB4-E852-D1B5-16FD-16E502834F51}"/>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B5B6A0A2-CD05-5361-81AC-5CBD3A9D125E}"/>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B67F068F-EA5D-2D4B-964E-B9DA0E65017C}"/>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5A3B09C9-F311-502F-FAF1-8052BAA7CF7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237BDA13-F35F-FE53-96D0-C179E3E36F62}"/>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CE2A92CB-D4D5-3EA7-0788-15780F73464A}"/>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DE74187F-C9FE-F2CC-5F93-BA524D9B902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nvGrpSpPr>
          <p:cNvPr id="54" name="0…………….">
            <a:extLst>
              <a:ext uri="{FF2B5EF4-FFF2-40B4-BE49-F238E27FC236}">
                <a16:creationId xmlns:a16="http://schemas.microsoft.com/office/drawing/2014/main" id="{9C1DA5A1-03E9-9098-89EB-CA8CDAC5AC77}"/>
              </a:ext>
            </a:extLst>
          </p:cNvPr>
          <p:cNvGrpSpPr/>
          <p:nvPr/>
        </p:nvGrpSpPr>
        <p:grpSpPr>
          <a:xfrm>
            <a:off x="7376990" y="2512073"/>
            <a:ext cx="3898694" cy="1897515"/>
            <a:chOff x="-1" y="-1"/>
            <a:chExt cx="7797385" cy="7283374"/>
          </a:xfrm>
        </p:grpSpPr>
        <p:sp>
          <p:nvSpPr>
            <p:cNvPr id="55" name="Rectangle">
              <a:extLst>
                <a:ext uri="{FF2B5EF4-FFF2-40B4-BE49-F238E27FC236}">
                  <a16:creationId xmlns:a16="http://schemas.microsoft.com/office/drawing/2014/main" id="{40E43720-224B-A1E3-D782-FC00D20BE8B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 name="0…………….">
              <a:extLst>
                <a:ext uri="{FF2B5EF4-FFF2-40B4-BE49-F238E27FC236}">
                  <a16:creationId xmlns:a16="http://schemas.microsoft.com/office/drawing/2014/main" id="{0906767D-4993-9F52-6E59-27A2B08A329C}"/>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57" name="Arrow: Down 56">
            <a:extLst>
              <a:ext uri="{FF2B5EF4-FFF2-40B4-BE49-F238E27FC236}">
                <a16:creationId xmlns:a16="http://schemas.microsoft.com/office/drawing/2014/main" id="{46E03583-0AFC-58C8-CF29-4F83B1DECB6C}"/>
              </a:ext>
            </a:extLst>
          </p:cNvPr>
          <p:cNvSpPr/>
          <p:nvPr/>
        </p:nvSpPr>
        <p:spPr>
          <a:xfrm>
            <a:off x="8990489" y="2054997"/>
            <a:ext cx="560159" cy="40641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Tree>
    <p:extLst>
      <p:ext uri="{BB962C8B-B14F-4D97-AF65-F5344CB8AC3E}">
        <p14:creationId xmlns:p14="http://schemas.microsoft.com/office/powerpoint/2010/main" val="10521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does not mean Immediate Delivery</a:t>
            </a:r>
            <a:endParaRPr dirty="0"/>
          </a:p>
        </p:txBody>
      </p:sp>
      <p:sp>
        <p:nvSpPr>
          <p:cNvPr id="364" name="Even if you are deploying every day, you still have some latency…"/>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Even if you are deploying every day (“continuously”), you still have some latency</a:t>
            </a:r>
          </a:p>
          <a:p>
            <a:r>
              <a:rPr dirty="0"/>
              <a:t>A new feature I develop today won't be released today</a:t>
            </a:r>
          </a:p>
          <a:p>
            <a:r>
              <a:rPr dirty="0"/>
              <a:t>But, a new feature I develop today can begin the </a:t>
            </a:r>
            <a:r>
              <a:rPr b="1" dirty="0"/>
              <a:t>release pipeline </a:t>
            </a:r>
            <a:r>
              <a:rPr dirty="0"/>
              <a:t>today (minimizes risk)</a:t>
            </a:r>
          </a:p>
          <a:p>
            <a:pPr>
              <a:defRPr b="1"/>
            </a:pPr>
            <a:r>
              <a:rPr dirty="0"/>
              <a:t>Release Engineer</a:t>
            </a:r>
            <a:r>
              <a:rPr b="0" dirty="0"/>
              <a:t>: gatekeeper who decides when something is ready to go out, oversees the actual deployment process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F95-DD34-F3B6-C2C8-8B58B60C18C2}"/>
              </a:ext>
            </a:extLst>
          </p:cNvPr>
          <p:cNvSpPr>
            <a:spLocks noGrp="1"/>
          </p:cNvSpPr>
          <p:nvPr>
            <p:ph type="title"/>
          </p:nvPr>
        </p:nvSpPr>
        <p:spPr/>
        <p:txBody>
          <a:bodyPr/>
          <a:lstStyle/>
          <a:p>
            <a:r>
              <a:rPr lang="en-US" dirty="0"/>
              <a:t>Ways to mitigate deployment risks</a:t>
            </a:r>
          </a:p>
        </p:txBody>
      </p:sp>
      <p:sp>
        <p:nvSpPr>
          <p:cNvPr id="3" name="Content Placeholder 2">
            <a:extLst>
              <a:ext uri="{FF2B5EF4-FFF2-40B4-BE49-F238E27FC236}">
                <a16:creationId xmlns:a16="http://schemas.microsoft.com/office/drawing/2014/main" id="{0979C0C1-FE7B-8264-6B6F-092D2784D0CF}"/>
              </a:ext>
            </a:extLst>
          </p:cNvPr>
          <p:cNvSpPr>
            <a:spLocks noGrp="1"/>
          </p:cNvSpPr>
          <p:nvPr>
            <p:ph idx="1"/>
          </p:nvPr>
        </p:nvSpPr>
        <p:spPr/>
        <p:txBody>
          <a:bodyPr/>
          <a:lstStyle/>
          <a:p>
            <a:r>
              <a:rPr lang="en-US" dirty="0"/>
              <a:t>Use a realistic staging environment</a:t>
            </a:r>
          </a:p>
          <a:p>
            <a:r>
              <a:rPr lang="en-US" dirty="0"/>
              <a:t>Use post-deployment monitoring</a:t>
            </a:r>
          </a:p>
          <a:p>
            <a:r>
              <a:rPr lang="en-US" dirty="0"/>
              <a:t>Use split deployments</a:t>
            </a:r>
          </a:p>
          <a:p>
            <a:r>
              <a:rPr lang="en-US" dirty="0"/>
              <a:t>Use tools to automate deployment tasks</a:t>
            </a:r>
          </a:p>
          <a:p>
            <a:endParaRPr lang="en-US" dirty="0"/>
          </a:p>
        </p:txBody>
      </p:sp>
      <p:sp>
        <p:nvSpPr>
          <p:cNvPr id="4" name="Slide Number Placeholder 3">
            <a:extLst>
              <a:ext uri="{FF2B5EF4-FFF2-40B4-BE49-F238E27FC236}">
                <a16:creationId xmlns:a16="http://schemas.microsoft.com/office/drawing/2014/main" id="{F5B95312-CB1F-8300-572D-C32913533918}"/>
              </a:ext>
            </a:extLst>
          </p:cNvPr>
          <p:cNvSpPr>
            <a:spLocks noGrp="1"/>
          </p:cNvSpPr>
          <p:nvPr>
            <p:ph type="sldNum" sz="quarter" idx="12"/>
          </p:nvPr>
        </p:nvSpPr>
        <p:spPr/>
        <p:txBody>
          <a:bodyPr/>
          <a:lstStyle/>
          <a:p>
            <a:fld id="{20F37917-FD3A-4669-9018-DA04BCDD3D75}" type="slidenum">
              <a:rPr lang="en-US" smtClean="0"/>
              <a:t>33</a:t>
            </a:fld>
            <a:endParaRPr lang="en-US"/>
          </a:p>
        </p:txBody>
      </p:sp>
    </p:spTree>
    <p:extLst>
      <p:ext uri="{BB962C8B-B14F-4D97-AF65-F5344CB8AC3E}">
        <p14:creationId xmlns:p14="http://schemas.microsoft.com/office/powerpoint/2010/main" val="1042945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Build a staging environment to qualify features for delivery</a:t>
            </a:r>
            <a:endParaRPr dirty="0"/>
          </a:p>
        </p:txBody>
      </p:sp>
      <p:grpSp>
        <p:nvGrpSpPr>
          <p:cNvPr id="278" name="Testing Environment"/>
          <p:cNvGrpSpPr/>
          <p:nvPr/>
        </p:nvGrpSpPr>
        <p:grpSpPr>
          <a:xfrm>
            <a:off x="1723920" y="3711712"/>
            <a:ext cx="1288906" cy="1585111"/>
            <a:chOff x="0" y="0"/>
            <a:chExt cx="2577810" cy="3170219"/>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77" name="Testing Environment"/>
            <p:cNvSpPr txBox="1"/>
            <p:nvPr/>
          </p:nvSpPr>
          <p:spPr>
            <a:xfrm>
              <a:off x="0" y="0"/>
              <a:ext cx="2577810" cy="1129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Testing Environment</a:t>
              </a:r>
            </a:p>
          </p:txBody>
        </p:sp>
      </p:grpSp>
      <p:grpSp>
        <p:nvGrpSpPr>
          <p:cNvPr id="281" name="Staging Environment"/>
          <p:cNvGrpSpPr/>
          <p:nvPr/>
        </p:nvGrpSpPr>
        <p:grpSpPr>
          <a:xfrm>
            <a:off x="3646821" y="3711712"/>
            <a:ext cx="2075134" cy="1585111"/>
            <a:chOff x="0" y="0"/>
            <a:chExt cx="4150266" cy="3170219"/>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0" name="Staging Environment"/>
            <p:cNvSpPr txBox="1"/>
            <p:nvPr/>
          </p:nvSpPr>
          <p:spPr>
            <a:xfrm>
              <a:off x="0" y="0"/>
              <a:ext cx="4150266"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Staging Environment</a:t>
              </a:r>
            </a:p>
          </p:txBody>
        </p:sp>
      </p:grpSp>
      <p:grpSp>
        <p:nvGrpSpPr>
          <p:cNvPr id="284" name="Production Environment"/>
          <p:cNvGrpSpPr/>
          <p:nvPr/>
        </p:nvGrpSpPr>
        <p:grpSpPr>
          <a:xfrm>
            <a:off x="6134875" y="3711712"/>
            <a:ext cx="4128318" cy="1585111"/>
            <a:chOff x="-1" y="0"/>
            <a:chExt cx="8256634" cy="3170219"/>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3" name="Production Environment"/>
            <p:cNvSpPr txBox="1"/>
            <p:nvPr/>
          </p:nvSpPr>
          <p:spPr>
            <a:xfrm>
              <a:off x="-1" y="0"/>
              <a:ext cx="8256634"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Production Environment</a:t>
              </a:r>
            </a:p>
          </p:txBody>
        </p:sp>
      </p:grpSp>
      <p:sp>
        <p:nvSpPr>
          <p:cNvPr id="285" name="Line"/>
          <p:cNvSpPr/>
          <p:nvPr/>
        </p:nvSpPr>
        <p:spPr>
          <a:xfrm>
            <a:off x="2368372" y="2789024"/>
            <a:ext cx="2" cy="88455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6" name="Beta/Dogfooding"/>
          <p:cNvSpPr txBox="1"/>
          <p:nvPr/>
        </p:nvSpPr>
        <p:spPr>
          <a:xfrm>
            <a:off x="3552568" y="2461658"/>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Beta/Dogfooding</a:t>
            </a:r>
          </a:p>
        </p:txBody>
      </p:sp>
      <p:sp>
        <p:nvSpPr>
          <p:cNvPr id="287" name="Line"/>
          <p:cNvSpPr/>
          <p:nvPr/>
        </p:nvSpPr>
        <p:spPr>
          <a:xfrm>
            <a:off x="8017431" y="2844298"/>
            <a:ext cx="2" cy="86331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8" name="User Requests"/>
          <p:cNvSpPr txBox="1"/>
          <p:nvPr/>
        </p:nvSpPr>
        <p:spPr>
          <a:xfrm>
            <a:off x="6885613" y="2537807"/>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User Requests</a:t>
            </a:r>
          </a:p>
        </p:txBody>
      </p:sp>
      <p:sp>
        <p:nvSpPr>
          <p:cNvPr id="289" name="Line"/>
          <p:cNvSpPr/>
          <p:nvPr/>
        </p:nvSpPr>
        <p:spPr>
          <a:xfrm>
            <a:off x="4684387" y="2856259"/>
            <a:ext cx="1" cy="839392"/>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90" name="Developer Environments"/>
          <p:cNvSpPr txBox="1"/>
          <p:nvPr/>
        </p:nvSpPr>
        <p:spPr>
          <a:xfrm>
            <a:off x="1236553" y="2253909"/>
            <a:ext cx="2263639" cy="595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Developer Environments</a:t>
            </a:r>
          </a:p>
        </p:txBody>
      </p:sp>
      <p:pic>
        <p:nvPicPr>
          <p:cNvPr id="291" name="Image" descr="Image"/>
          <p:cNvPicPr>
            <a:picLocks noChangeAspect="1"/>
          </p:cNvPicPr>
          <p:nvPr/>
        </p:nvPicPr>
        <p:blipFill>
          <a:blip r:embed="rId3"/>
          <a:stretch>
            <a:fillRect/>
          </a:stretch>
        </p:blipFill>
        <p:spPr>
          <a:xfrm>
            <a:off x="1762014" y="4564679"/>
            <a:ext cx="1212717" cy="126180"/>
          </a:xfrm>
          <a:prstGeom prst="rect">
            <a:avLst/>
          </a:prstGeom>
          <a:ln w="12700">
            <a:miter lim="400000"/>
          </a:ln>
        </p:spPr>
      </p:pic>
      <p:pic>
        <p:nvPicPr>
          <p:cNvPr id="292" name="Image" descr="Image"/>
          <p:cNvPicPr>
            <a:picLocks noChangeAspect="1"/>
          </p:cNvPicPr>
          <p:nvPr/>
        </p:nvPicPr>
        <p:blipFill>
          <a:blip r:embed="rId3"/>
          <a:stretch>
            <a:fillRect/>
          </a:stretch>
        </p:blipFill>
        <p:spPr>
          <a:xfrm>
            <a:off x="4078029" y="4167013"/>
            <a:ext cx="1212717" cy="126180"/>
          </a:xfrm>
          <a:prstGeom prst="rect">
            <a:avLst/>
          </a:prstGeom>
          <a:ln w="12700">
            <a:miter lim="400000"/>
          </a:ln>
        </p:spPr>
      </p:pic>
      <p:pic>
        <p:nvPicPr>
          <p:cNvPr id="293" name="Image" descr="Image"/>
          <p:cNvPicPr>
            <a:picLocks noChangeAspect="1"/>
          </p:cNvPicPr>
          <p:nvPr/>
        </p:nvPicPr>
        <p:blipFill>
          <a:blip r:embed="rId3"/>
          <a:stretch>
            <a:fillRect/>
          </a:stretch>
        </p:blipFill>
        <p:spPr>
          <a:xfrm>
            <a:off x="4078029" y="4432124"/>
            <a:ext cx="1212717" cy="126180"/>
          </a:xfrm>
          <a:prstGeom prst="rect">
            <a:avLst/>
          </a:prstGeom>
          <a:ln w="12700">
            <a:miter lim="400000"/>
          </a:ln>
        </p:spPr>
      </p:pic>
      <p:pic>
        <p:nvPicPr>
          <p:cNvPr id="294" name="Image" descr="Image"/>
          <p:cNvPicPr>
            <a:picLocks noChangeAspect="1"/>
          </p:cNvPicPr>
          <p:nvPr/>
        </p:nvPicPr>
        <p:blipFill>
          <a:blip r:embed="rId3"/>
          <a:stretch>
            <a:fillRect/>
          </a:stretch>
        </p:blipFill>
        <p:spPr>
          <a:xfrm>
            <a:off x="4078029" y="4697234"/>
            <a:ext cx="1212717" cy="126180"/>
          </a:xfrm>
          <a:prstGeom prst="rect">
            <a:avLst/>
          </a:prstGeom>
          <a:ln w="12700">
            <a:miter lim="400000"/>
          </a:ln>
        </p:spPr>
      </p:pic>
      <p:pic>
        <p:nvPicPr>
          <p:cNvPr id="295" name="Image" descr="Image"/>
          <p:cNvPicPr>
            <a:picLocks noChangeAspect="1"/>
          </p:cNvPicPr>
          <p:nvPr/>
        </p:nvPicPr>
        <p:blipFill>
          <a:blip r:embed="rId3"/>
          <a:stretch>
            <a:fillRect/>
          </a:stretch>
        </p:blipFill>
        <p:spPr>
          <a:xfrm>
            <a:off x="4078029" y="4962345"/>
            <a:ext cx="1212717" cy="126180"/>
          </a:xfrm>
          <a:prstGeom prst="rect">
            <a:avLst/>
          </a:prstGeom>
          <a:ln w="12700">
            <a:miter lim="400000"/>
          </a:ln>
        </p:spPr>
      </p:pic>
      <p:pic>
        <p:nvPicPr>
          <p:cNvPr id="296" name="Image" descr="Image"/>
          <p:cNvPicPr>
            <a:picLocks noChangeAspect="1"/>
          </p:cNvPicPr>
          <p:nvPr/>
        </p:nvPicPr>
        <p:blipFill>
          <a:blip r:embed="rId3"/>
          <a:stretch>
            <a:fillRect/>
          </a:stretch>
        </p:blipFill>
        <p:spPr>
          <a:xfrm>
            <a:off x="6238267" y="4167013"/>
            <a:ext cx="1212717" cy="126180"/>
          </a:xfrm>
          <a:prstGeom prst="rect">
            <a:avLst/>
          </a:prstGeom>
          <a:ln w="12700">
            <a:miter lim="400000"/>
          </a:ln>
        </p:spPr>
      </p:pic>
      <p:pic>
        <p:nvPicPr>
          <p:cNvPr id="297" name="Image" descr="Image"/>
          <p:cNvPicPr>
            <a:picLocks noChangeAspect="1"/>
          </p:cNvPicPr>
          <p:nvPr/>
        </p:nvPicPr>
        <p:blipFill>
          <a:blip r:embed="rId3"/>
          <a:stretch>
            <a:fillRect/>
          </a:stretch>
        </p:blipFill>
        <p:spPr>
          <a:xfrm>
            <a:off x="6238267" y="4432124"/>
            <a:ext cx="1212717" cy="126180"/>
          </a:xfrm>
          <a:prstGeom prst="rect">
            <a:avLst/>
          </a:prstGeom>
          <a:ln w="12700">
            <a:miter lim="400000"/>
          </a:ln>
        </p:spPr>
      </p:pic>
      <p:pic>
        <p:nvPicPr>
          <p:cNvPr id="298" name="Image" descr="Image"/>
          <p:cNvPicPr>
            <a:picLocks noChangeAspect="1"/>
          </p:cNvPicPr>
          <p:nvPr/>
        </p:nvPicPr>
        <p:blipFill>
          <a:blip r:embed="rId3"/>
          <a:stretch>
            <a:fillRect/>
          </a:stretch>
        </p:blipFill>
        <p:spPr>
          <a:xfrm>
            <a:off x="6238267" y="4697234"/>
            <a:ext cx="1212717" cy="126180"/>
          </a:xfrm>
          <a:prstGeom prst="rect">
            <a:avLst/>
          </a:prstGeom>
          <a:ln w="12700">
            <a:miter lim="400000"/>
          </a:ln>
        </p:spPr>
      </p:pic>
      <p:pic>
        <p:nvPicPr>
          <p:cNvPr id="299" name="Image" descr="Image"/>
          <p:cNvPicPr>
            <a:picLocks noChangeAspect="1"/>
          </p:cNvPicPr>
          <p:nvPr/>
        </p:nvPicPr>
        <p:blipFill>
          <a:blip r:embed="rId3"/>
          <a:stretch>
            <a:fillRect/>
          </a:stretch>
        </p:blipFill>
        <p:spPr>
          <a:xfrm>
            <a:off x="6238267" y="4962345"/>
            <a:ext cx="1212717" cy="126180"/>
          </a:xfrm>
          <a:prstGeom prst="rect">
            <a:avLst/>
          </a:prstGeom>
          <a:ln w="12700">
            <a:miter lim="400000"/>
          </a:ln>
        </p:spPr>
      </p:pic>
      <p:pic>
        <p:nvPicPr>
          <p:cNvPr id="300" name="Image" descr="Image"/>
          <p:cNvPicPr>
            <a:picLocks noChangeAspect="1"/>
          </p:cNvPicPr>
          <p:nvPr/>
        </p:nvPicPr>
        <p:blipFill>
          <a:blip r:embed="rId3"/>
          <a:stretch>
            <a:fillRect/>
          </a:stretch>
        </p:blipFill>
        <p:spPr>
          <a:xfrm>
            <a:off x="7555173" y="4167013"/>
            <a:ext cx="1212717" cy="126180"/>
          </a:xfrm>
          <a:prstGeom prst="rect">
            <a:avLst/>
          </a:prstGeom>
          <a:ln w="12700">
            <a:miter lim="400000"/>
          </a:ln>
        </p:spPr>
      </p:pic>
      <p:pic>
        <p:nvPicPr>
          <p:cNvPr id="301" name="Image" descr="Image"/>
          <p:cNvPicPr>
            <a:picLocks noChangeAspect="1"/>
          </p:cNvPicPr>
          <p:nvPr/>
        </p:nvPicPr>
        <p:blipFill>
          <a:blip r:embed="rId3"/>
          <a:stretch>
            <a:fillRect/>
          </a:stretch>
        </p:blipFill>
        <p:spPr>
          <a:xfrm>
            <a:off x="7555173" y="4432124"/>
            <a:ext cx="1212717" cy="126180"/>
          </a:xfrm>
          <a:prstGeom prst="rect">
            <a:avLst/>
          </a:prstGeom>
          <a:ln w="12700">
            <a:miter lim="400000"/>
          </a:ln>
        </p:spPr>
      </p:pic>
      <p:pic>
        <p:nvPicPr>
          <p:cNvPr id="302" name="Image" descr="Image"/>
          <p:cNvPicPr>
            <a:picLocks noChangeAspect="1"/>
          </p:cNvPicPr>
          <p:nvPr/>
        </p:nvPicPr>
        <p:blipFill>
          <a:blip r:embed="rId3"/>
          <a:stretch>
            <a:fillRect/>
          </a:stretch>
        </p:blipFill>
        <p:spPr>
          <a:xfrm>
            <a:off x="7555173" y="4697234"/>
            <a:ext cx="1212717" cy="126180"/>
          </a:xfrm>
          <a:prstGeom prst="rect">
            <a:avLst/>
          </a:prstGeom>
          <a:ln w="12700">
            <a:miter lim="400000"/>
          </a:ln>
        </p:spPr>
      </p:pic>
      <p:pic>
        <p:nvPicPr>
          <p:cNvPr id="303" name="Image" descr="Image"/>
          <p:cNvPicPr>
            <a:picLocks noChangeAspect="1"/>
          </p:cNvPicPr>
          <p:nvPr/>
        </p:nvPicPr>
        <p:blipFill>
          <a:blip r:embed="rId3"/>
          <a:stretch>
            <a:fillRect/>
          </a:stretch>
        </p:blipFill>
        <p:spPr>
          <a:xfrm>
            <a:off x="7555173" y="4962345"/>
            <a:ext cx="1212717" cy="126180"/>
          </a:xfrm>
          <a:prstGeom prst="rect">
            <a:avLst/>
          </a:prstGeom>
          <a:ln w="12700">
            <a:miter lim="400000"/>
          </a:ln>
        </p:spPr>
      </p:pic>
      <p:pic>
        <p:nvPicPr>
          <p:cNvPr id="304" name="Image" descr="Image"/>
          <p:cNvPicPr>
            <a:picLocks noChangeAspect="1"/>
          </p:cNvPicPr>
          <p:nvPr/>
        </p:nvPicPr>
        <p:blipFill>
          <a:blip r:embed="rId3"/>
          <a:stretch>
            <a:fillRect/>
          </a:stretch>
        </p:blipFill>
        <p:spPr>
          <a:xfrm>
            <a:off x="8872078" y="4167013"/>
            <a:ext cx="1212717" cy="126180"/>
          </a:xfrm>
          <a:prstGeom prst="rect">
            <a:avLst/>
          </a:prstGeom>
          <a:ln w="12700">
            <a:miter lim="400000"/>
          </a:ln>
        </p:spPr>
      </p:pic>
      <p:pic>
        <p:nvPicPr>
          <p:cNvPr id="305" name="Image" descr="Image"/>
          <p:cNvPicPr>
            <a:picLocks noChangeAspect="1"/>
          </p:cNvPicPr>
          <p:nvPr/>
        </p:nvPicPr>
        <p:blipFill>
          <a:blip r:embed="rId3"/>
          <a:stretch>
            <a:fillRect/>
          </a:stretch>
        </p:blipFill>
        <p:spPr>
          <a:xfrm>
            <a:off x="8872078" y="4432124"/>
            <a:ext cx="1212717" cy="126180"/>
          </a:xfrm>
          <a:prstGeom prst="rect">
            <a:avLst/>
          </a:prstGeom>
          <a:ln w="12700">
            <a:miter lim="400000"/>
          </a:ln>
        </p:spPr>
      </p:pic>
      <p:pic>
        <p:nvPicPr>
          <p:cNvPr id="306" name="Image" descr="Image"/>
          <p:cNvPicPr>
            <a:picLocks noChangeAspect="1"/>
          </p:cNvPicPr>
          <p:nvPr/>
        </p:nvPicPr>
        <p:blipFill>
          <a:blip r:embed="rId3"/>
          <a:stretch>
            <a:fillRect/>
          </a:stretch>
        </p:blipFill>
        <p:spPr>
          <a:xfrm>
            <a:off x="8872078" y="4697234"/>
            <a:ext cx="1212717" cy="126180"/>
          </a:xfrm>
          <a:prstGeom prst="rect">
            <a:avLst/>
          </a:prstGeom>
          <a:ln w="12700">
            <a:miter lim="400000"/>
          </a:ln>
        </p:spPr>
      </p:pic>
      <p:pic>
        <p:nvPicPr>
          <p:cNvPr id="307" name="Image" descr="Image"/>
          <p:cNvPicPr>
            <a:picLocks noChangeAspect="1"/>
          </p:cNvPicPr>
          <p:nvPr/>
        </p:nvPicPr>
        <p:blipFill>
          <a:blip r:embed="rId3"/>
          <a:stretch>
            <a:fillRect/>
          </a:stretch>
        </p:blipFill>
        <p:spPr>
          <a:xfrm>
            <a:off x="8872078" y="4962345"/>
            <a:ext cx="1212717" cy="126180"/>
          </a:xfrm>
          <a:prstGeom prst="rect">
            <a:avLst/>
          </a:prstGeom>
          <a:ln w="12700">
            <a:miter lim="400000"/>
          </a:ln>
        </p:spPr>
      </p:pic>
      <p:sp>
        <p:nvSpPr>
          <p:cNvPr id="308" name="Line"/>
          <p:cNvSpPr/>
          <p:nvPr/>
        </p:nvSpPr>
        <p:spPr>
          <a:xfrm>
            <a:off x="1733358" y="5963086"/>
            <a:ext cx="4687019" cy="1"/>
          </a:xfrm>
          <a:prstGeom prst="line">
            <a:avLst/>
          </a:prstGeom>
          <a:ln w="152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309" name="Revisions are “promoted” towards production"/>
          <p:cNvSpPr txBox="1"/>
          <p:nvPr/>
        </p:nvSpPr>
        <p:spPr>
          <a:xfrm>
            <a:off x="2838159" y="5426955"/>
            <a:ext cx="4227118"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400" b="1"/>
            </a:lvl1pPr>
          </a:lstStyle>
          <a:p>
            <a:r>
              <a:rPr sz="1700"/>
              <a:t>Revisions are “promoted” towards production</a:t>
            </a:r>
          </a:p>
        </p:txBody>
      </p:sp>
      <p:sp>
        <p:nvSpPr>
          <p:cNvPr id="310" name="Q/A takes place in each stage (including production!)"/>
          <p:cNvSpPr txBox="1"/>
          <p:nvPr/>
        </p:nvSpPr>
        <p:spPr>
          <a:xfrm>
            <a:off x="2104304" y="6118017"/>
            <a:ext cx="5694828"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b="1"/>
            </a:lvl1pPr>
          </a:lstStyle>
          <a:p>
            <a:r>
              <a:rPr sz="2000"/>
              <a:t>Q/A takes place in each stage (including production!)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838200" y="1500160"/>
            <a:ext cx="5463746" cy="4351338"/>
          </a:xfrm>
          <a:prstGeom prst="rect">
            <a:avLst/>
          </a:prstGeom>
        </p:spPr>
        <p:txBody>
          <a:bodyPr>
            <a:normAutofit/>
          </a:bodyPr>
          <a:lstStyle/>
          <a:p>
            <a:r>
              <a:rPr lang="en-US" dirty="0"/>
              <a:t>Lower risk if a problem occurs in staging than in production</a:t>
            </a:r>
          </a:p>
          <a:p>
            <a:r>
              <a:rPr lang="en-US" dirty="0"/>
              <a:t>Or deploy to a small set of users before deploying more widely</a:t>
            </a:r>
            <a:endParaRPr dirty="0"/>
          </a:p>
          <a:p>
            <a:r>
              <a:rPr lang="en-US" dirty="0"/>
              <a:t>Names</a:t>
            </a:r>
            <a:r>
              <a:rPr dirty="0"/>
              <a:t>:</a:t>
            </a:r>
          </a:p>
          <a:p>
            <a:pPr lvl="1">
              <a:buFont typeface="Arial" panose="020B0604020202020204" pitchFamily="34" charset="0"/>
              <a:buChar char="•"/>
            </a:pPr>
            <a:r>
              <a:rPr sz="2200" dirty="0"/>
              <a:t>“Eat your own dogfood”</a:t>
            </a:r>
          </a:p>
          <a:p>
            <a:pPr lvl="1">
              <a:buFont typeface="Arial" panose="020B0604020202020204" pitchFamily="34" charset="0"/>
              <a:buChar char="•"/>
            </a:pPr>
            <a:r>
              <a:rPr sz="2200" dirty="0"/>
              <a:t>Beta/Alpha testers</a:t>
            </a:r>
            <a:r>
              <a:rPr lang="en-US" sz="2200" dirty="0"/>
              <a:t>: external vs internal</a:t>
            </a:r>
          </a:p>
          <a:p>
            <a:pPr lvl="1">
              <a:buFont typeface="Arial" panose="020B0604020202020204" pitchFamily="34" charset="0"/>
              <a:buChar char="•"/>
            </a:pPr>
            <a:r>
              <a:rPr lang="en-US" sz="2200" dirty="0"/>
              <a:t>A/B testing: version A vs version B</a:t>
            </a:r>
          </a:p>
          <a:p>
            <a:pPr lvl="1">
              <a:buFont typeface="Arial" panose="020B0604020202020204" pitchFamily="34" charset="0"/>
              <a:buChar char="•"/>
            </a:pPr>
            <a:r>
              <a:rPr lang="en-US" sz="2200" dirty="0"/>
              <a:t>"canaries“</a:t>
            </a:r>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5079573" y="2290483"/>
            <a:ext cx="7134198" cy="2526445"/>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lang="en-US" dirty="0"/>
              <a:t>Post-delivery monitoring mitigates risk</a:t>
            </a:r>
            <a:endParaRPr dirty="0"/>
          </a:p>
        </p:txBody>
      </p:sp>
      <p:sp>
        <p:nvSpPr>
          <p:cNvPr id="2" name="Content Placeholder 1">
            <a:extLst>
              <a:ext uri="{FF2B5EF4-FFF2-40B4-BE49-F238E27FC236}">
                <a16:creationId xmlns:a16="http://schemas.microsoft.com/office/drawing/2014/main" id="{6B5C0BF1-D2FB-FFCC-CBB7-E831D13C7421}"/>
              </a:ext>
            </a:extLst>
          </p:cNvPr>
          <p:cNvSpPr>
            <a:spLocks noGrp="1"/>
          </p:cNvSpPr>
          <p:nvPr>
            <p:ph idx="1"/>
          </p:nvPr>
        </p:nvSpPr>
        <p:spPr>
          <a:xfrm>
            <a:off x="838199" y="1500160"/>
            <a:ext cx="9034849" cy="4351338"/>
          </a:xfrm>
        </p:spPr>
        <p:txBody>
          <a:bodyPr>
            <a:normAutofit lnSpcReduction="10000"/>
          </a:bodyPr>
          <a:lstStyle/>
          <a:p>
            <a:r>
              <a:rPr lang="en-US" dirty="0"/>
              <a:t>Consider both direct (e.g. business) metrics, and indirect (e.g. system) metrics</a:t>
            </a:r>
          </a:p>
          <a:p>
            <a:pPr lvl="1"/>
            <a:r>
              <a:rPr lang="en-US" dirty="0"/>
              <a:t>Hardware</a:t>
            </a:r>
          </a:p>
          <a:p>
            <a:pPr lvl="1"/>
            <a:r>
              <a:rPr lang="en-US" dirty="0"/>
              <a:t>Voltages, temperatures, fan speeds, component health</a:t>
            </a:r>
          </a:p>
          <a:p>
            <a:pPr lvl="1"/>
            <a:r>
              <a:rPr lang="en-US" dirty="0"/>
              <a:t>OS</a:t>
            </a:r>
          </a:p>
          <a:p>
            <a:pPr lvl="1"/>
            <a:r>
              <a:rPr lang="en-US" dirty="0"/>
              <a:t>Memory usage, swap usage, disk space, CPU load</a:t>
            </a:r>
          </a:p>
          <a:p>
            <a:pPr lvl="1"/>
            <a:r>
              <a:rPr lang="en-US" dirty="0"/>
              <a:t>Middleware</a:t>
            </a:r>
          </a:p>
          <a:p>
            <a:pPr lvl="1"/>
            <a:r>
              <a:rPr lang="en-US" dirty="0"/>
              <a:t>Memory, thread/</a:t>
            </a:r>
            <a:r>
              <a:rPr lang="en-US" dirty="0" err="1"/>
              <a:t>db</a:t>
            </a:r>
            <a:r>
              <a:rPr lang="en-US" dirty="0"/>
              <a:t> connection pools, connections, response time</a:t>
            </a:r>
          </a:p>
          <a:p>
            <a:pPr lvl="1"/>
            <a:r>
              <a:rPr lang="en-US" dirty="0"/>
              <a:t>Applications</a:t>
            </a:r>
          </a:p>
          <a:p>
            <a:pPr lvl="1"/>
            <a:r>
              <a:rPr lang="en-US" dirty="0"/>
              <a:t>Business transactions, conversion rate, status of 3rd party components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838200" y="1500160"/>
            <a:ext cx="10227623" cy="2538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Simplest tools deploy from a branch to a service (e.g. </a:t>
            </a:r>
            <a:r>
              <a:rPr lang="en-US" dirty="0" err="1"/>
              <a:t>Render.com</a:t>
            </a:r>
            <a:r>
              <a:rPr lang="en-US" dirty="0"/>
              <a:t>, Heroku)</a:t>
            </a:r>
          </a:p>
          <a:p>
            <a:r>
              <a:rPr lang="en-US" dirty="0"/>
              <a:t>More complex tools:</a:t>
            </a:r>
          </a:p>
          <a:p>
            <a:pPr lvl="1"/>
            <a:r>
              <a:rPr dirty="0"/>
              <a:t>Auto-deploys from version control to a staging environment + promotes through release pipeline</a:t>
            </a:r>
          </a:p>
          <a:p>
            <a:pPr lvl="1"/>
            <a:r>
              <a:rPr dirty="0"/>
              <a:t>Monitors key performance indicators to automatically take corrective actions</a:t>
            </a:r>
          </a:p>
          <a:p>
            <a:pPr lvl="1"/>
            <a:r>
              <a:rPr dirty="0"/>
              <a:t>Example: “</a:t>
            </a:r>
            <a:r>
              <a:rPr u="sng" dirty="0">
                <a:solidFill>
                  <a:srgbClr val="0000FF"/>
                </a:solidFill>
                <a:uFill>
                  <a:solidFill>
                    <a:srgbClr val="0000FF"/>
                  </a:solidFill>
                </a:uFill>
                <a:hlinkClick r:id="rId3"/>
              </a:rPr>
              <a:t>Spinnaker</a:t>
            </a:r>
            <a:r>
              <a:rPr dirty="0"/>
              <a:t>” (</a:t>
            </a:r>
            <a:r>
              <a:rPr lang="en-US" dirty="0"/>
              <a:t>Open-Sourced by </a:t>
            </a:r>
            <a:r>
              <a:rPr dirty="0"/>
              <a:t>Netflix, c 2015)</a:t>
            </a:r>
          </a:p>
        </p:txBody>
      </p:sp>
      <p:grpSp>
        <p:nvGrpSpPr>
          <p:cNvPr id="437" name="Image"/>
          <p:cNvGrpSpPr/>
          <p:nvPr/>
        </p:nvGrpSpPr>
        <p:grpSpPr>
          <a:xfrm>
            <a:off x="1386840" y="4305501"/>
            <a:ext cx="9780583" cy="2218848"/>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697258" y="6578201"/>
            <a:ext cx="556081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Example CD pipeline from Spinnaker’s documentation: </a:t>
            </a:r>
            <a:r>
              <a:rPr sz="900" u="sng" dirty="0">
                <a:solidFill>
                  <a:srgbClr val="0000FF"/>
                </a:solidFill>
                <a:uFill>
                  <a:solidFill>
                    <a:srgbClr val="0000FF"/>
                  </a:solidFill>
                </a:uFill>
                <a:hlinkClick r:id="rId6"/>
              </a:rPr>
              <a:t>https://spinnaker.io/docs/concepts/#application-deployment</a:t>
            </a:r>
            <a:r>
              <a:rPr sz="900" dirty="0"/>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838200" y="18256"/>
            <a:ext cx="10515600" cy="1325563"/>
          </a:xfrm>
        </p:spPr>
        <p:txBody>
          <a:bodyPr>
            <a:normAutofit/>
          </a:bodyPr>
          <a:lstStyle/>
          <a:p>
            <a:r>
              <a:rPr lang="en-US" dirty="0"/>
              <a:t>Continuous Delivery Relies on Infrastructure As Code</a:t>
            </a:r>
          </a:p>
        </p:txBody>
      </p:sp>
      <p:sp>
        <p:nvSpPr>
          <p:cNvPr id="296" name="Body Level One…"/>
          <p:cNvSpPr txBox="1">
            <a:spLocks noGrp="1"/>
          </p:cNvSpPr>
          <p:nvPr>
            <p:ph idx="1"/>
          </p:nvPr>
        </p:nvSpPr>
        <p:spPr>
          <a:xfrm>
            <a:off x="838200" y="1500188"/>
            <a:ext cx="7025640" cy="4351338"/>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Provisioning servers is tedious and error prone</a:t>
            </a:r>
          </a:p>
          <a:p>
            <a:pPr lvl="1"/>
            <a:r>
              <a:rPr lang="en-US" dirty="0"/>
              <a:t>Deploy a VM, then </a:t>
            </a:r>
            <a:r>
              <a:rPr lang="en-US" dirty="0" err="1"/>
              <a:t>ssh</a:t>
            </a:r>
            <a:r>
              <a:rPr lang="en-US" dirty="0"/>
              <a:t> to it, install some packages, </a:t>
            </a:r>
            <a:r>
              <a:rPr lang="en-US" dirty="0" err="1"/>
              <a:t>etc</a:t>
            </a:r>
            <a:endParaRPr lang="en-US" dirty="0"/>
          </a:p>
          <a:p>
            <a:r>
              <a:rPr lang="en-US" dirty="0"/>
              <a:t>Keeping servers up-to-date is also a struggle</a:t>
            </a:r>
          </a:p>
          <a:p>
            <a:r>
              <a:rPr lang="en-US" dirty="0"/>
              <a:t>Ideal:</a:t>
            </a:r>
          </a:p>
          <a:p>
            <a:pPr lvl="1"/>
            <a:r>
              <a:rPr lang="en-US" dirty="0"/>
              <a:t>“Give me </a:t>
            </a:r>
            <a:r>
              <a:rPr lang="en-US" dirty="0" err="1"/>
              <a:t>HAProxy</a:t>
            </a:r>
            <a:r>
              <a:rPr lang="en-US" dirty="0"/>
              <a:t> with some configuration file, and keep that configuration in a git repo, and when I change it, roll out an update”</a:t>
            </a:r>
          </a:p>
          <a:p>
            <a:pPr lvl="1"/>
            <a:r>
              <a:rPr lang="en-US" dirty="0"/>
              <a:t>“Give me some containers running my NodeJS app, and when I update my app, roll it out to those containers”</a:t>
            </a:r>
          </a:p>
          <a:p>
            <a:pPr lvl="1"/>
            <a:r>
              <a:rPr lang="en-US" dirty="0"/>
              <a:t>“Give me a bunch of servers with MongoDB set up in a cluster”</a:t>
            </a:r>
          </a:p>
        </p:txBody>
      </p:sp>
      <p:pic>
        <p:nvPicPr>
          <p:cNvPr id="297" name="Image" descr="Image"/>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298" name="Line"/>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299" name="Line"/>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3600" dirty="0"/>
              <a:t>Infrastructure as Code</a:t>
            </a:r>
            <a:r>
              <a:rPr lang="en-US" sz="3600" dirty="0"/>
              <a:t> represents complex infrastructure in “recipes”</a:t>
            </a:r>
            <a:endParaRPr sz="3600" dirty="0"/>
          </a:p>
        </p:txBody>
      </p:sp>
      <p:sp>
        <p:nvSpPr>
          <p:cNvPr id="5" name="Content Placeholder 4">
            <a:extLst>
              <a:ext uri="{FF2B5EF4-FFF2-40B4-BE49-F238E27FC236}">
                <a16:creationId xmlns:a16="http://schemas.microsoft.com/office/drawing/2014/main" id="{66609A9B-8D2A-E8FF-002A-E10CC9F64F22}"/>
              </a:ext>
            </a:extLst>
          </p:cNvPr>
          <p:cNvSpPr>
            <a:spLocks noGrp="1"/>
          </p:cNvSpPr>
          <p:nvPr>
            <p:ph idx="1"/>
          </p:nvPr>
        </p:nvSpPr>
        <p:spPr>
          <a:xfrm>
            <a:off x="838200" y="1500160"/>
            <a:ext cx="7222958" cy="4351338"/>
          </a:xfrm>
        </p:spPr>
        <p:txBody>
          <a:bodyPr>
            <a:normAutofit fontScale="85000" lnSpcReduction="20000"/>
          </a:bodyPr>
          <a:lstStyle/>
          <a:p>
            <a:r>
              <a:rPr lang="en-US" dirty="0"/>
              <a:t>Goal: Create a system that, when run, can automatically bring physical or virtual machines to some configured state</a:t>
            </a:r>
          </a:p>
          <a:p>
            <a:r>
              <a:rPr lang="en-US" dirty="0"/>
              <a:t>These configurations can then go into version control, code review, </a:t>
            </a:r>
            <a:r>
              <a:rPr lang="en-US" dirty="0" err="1"/>
              <a:t>etc</a:t>
            </a:r>
            <a:endParaRPr lang="en-US" dirty="0"/>
          </a:p>
          <a:p>
            <a:r>
              <a:rPr lang="en-US" dirty="0"/>
              <a:t>Metaphor: “Recipes” for configuring servers, organized into “cookbooks”</a:t>
            </a:r>
          </a:p>
          <a:p>
            <a:r>
              <a:rPr lang="en-US" dirty="0"/>
              <a:t>Engineers define “healthy” states for infrastructure, then system automatically provisions, validates, and (if needed) repairs deployed resources</a:t>
            </a:r>
          </a:p>
          <a:p>
            <a:r>
              <a:rPr lang="en-US" dirty="0"/>
              <a:t>“Oh, this is how they do things at Amazon” - Inspiration for Chef, c 2009 </a:t>
            </a:r>
          </a:p>
          <a:p>
            <a:r>
              <a:rPr lang="en-US" dirty="0"/>
              <a:t>Other tools with similar aims: Puppet (c 2005), Ansible (c 2012)</a:t>
            </a:r>
          </a:p>
        </p:txBody>
      </p:sp>
      <p:grpSp>
        <p:nvGrpSpPr>
          <p:cNvPr id="6" name="Group 5">
            <a:extLst>
              <a:ext uri="{FF2B5EF4-FFF2-40B4-BE49-F238E27FC236}">
                <a16:creationId xmlns:a16="http://schemas.microsoft.com/office/drawing/2014/main" id="{F82BF8D9-CF4C-EC21-C4F8-61E6B985072A}"/>
              </a:ext>
            </a:extLst>
          </p:cNvPr>
          <p:cNvGrpSpPr/>
          <p:nvPr/>
        </p:nvGrpSpPr>
        <p:grpSpPr>
          <a:xfrm>
            <a:off x="8204199" y="2181895"/>
            <a:ext cx="3987801" cy="2494209"/>
            <a:chOff x="7713318" y="1800896"/>
            <a:chExt cx="3987801" cy="2494209"/>
          </a:xfrm>
        </p:grpSpPr>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4" name="Line">
              <a:extLst>
                <a:ext uri="{FF2B5EF4-FFF2-40B4-BE49-F238E27FC236}">
                  <a16:creationId xmlns:a16="http://schemas.microsoft.com/office/drawing/2014/main" id="{F9E5697A-C187-B113-DEE4-E4B30E6FE592}"/>
                </a:ext>
              </a:extLst>
            </p:cNvPr>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normAutofit/>
          </a:bodyPr>
          <a:lstStyle/>
          <a:p>
            <a:r>
              <a:rPr lang="en-US" dirty="0"/>
              <a:t>Agile relies on a variety of quality-assurance processes</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a:xfrm>
            <a:off x="838200" y="1500160"/>
            <a:ext cx="8849139" cy="4351338"/>
          </a:xfrm>
        </p:spPr>
        <p:txBody>
          <a:bodyPr>
            <a:normAutofit lnSpcReduction="10000"/>
          </a:bodyPr>
          <a:lstStyle/>
          <a:p>
            <a:r>
              <a:rPr lang="en-US" dirty="0"/>
              <a:t>What are the costs &amp; benefits of each of these?</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integration tests (as in module 12)</a:t>
            </a:r>
          </a:p>
          <a:p>
            <a:pPr lvl="1"/>
            <a:r>
              <a:rPr lang="en-US" b="0" i="0" u="none" strike="noStrike" kern="1200" dirty="0">
                <a:solidFill>
                  <a:schemeClr val="tx1"/>
                </a:solidFill>
                <a:effectLst/>
                <a:latin typeface="+mn-lt"/>
                <a:ea typeface="+mn-ea"/>
                <a:cs typeface="+mn-cs"/>
              </a:rPr>
              <a:t>continuous integration</a:t>
            </a:r>
          </a:p>
          <a:p>
            <a:pPr lvl="1"/>
            <a:r>
              <a:rPr lang="en-US" b="0" i="0" u="none" strike="noStrike" kern="1200" dirty="0">
                <a:solidFill>
                  <a:schemeClr val="tx1"/>
                </a:solidFill>
                <a:effectLst/>
                <a:latin typeface="+mn-lt"/>
                <a:ea typeface="+mn-ea"/>
                <a:cs typeface="+mn-cs"/>
              </a:rPr>
              <a:t>continuous deployment (A/B, canaries, etc.)</a:t>
            </a:r>
          </a:p>
          <a:p>
            <a:r>
              <a:rPr lang="en-US" dirty="0"/>
              <a:t>How is each automatable?</a:t>
            </a:r>
          </a:p>
          <a:p>
            <a:r>
              <a:rPr lang="en-US" b="0" i="0" u="none" strike="noStrike" kern="1200" dirty="0">
                <a:solidFill>
                  <a:schemeClr val="tx1"/>
                </a:solidFill>
                <a:effectLst/>
                <a:latin typeface="+mn-lt"/>
                <a:ea typeface="+mn-ea"/>
                <a:cs typeface="+mn-cs"/>
              </a:rPr>
              <a:t>How does each address non-functional quality attributes?</a:t>
            </a:r>
          </a:p>
          <a:p>
            <a:r>
              <a:rPr lang="en-US" dirty="0"/>
              <a:t>How should these be combined in an organization's software development process?</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p:txBody>
          <a:bodyPr/>
          <a:lstStyle/>
          <a:p>
            <a:fld id="{20F37917-FD3A-4669-9018-DA04BCDD3D75}" type="slidenum">
              <a:rPr lang="en-US" smtClean="0"/>
              <a:t>4</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3345637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838200" y="1500160"/>
            <a:ext cx="1100328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rPr dirty="0"/>
              <a:t>Nagios (c 2002): Agent-based architecture (install agent on each monitored host), extensible plugins for executing “checks” on hosts</a:t>
            </a:r>
          </a:p>
          <a:p>
            <a:pPr marL="240632" indent="-240632">
              <a:buSzPct val="100000"/>
            </a:pPr>
            <a:r>
              <a:rPr lang="en-US" dirty="0"/>
              <a:t>Track system-level metrics, app-level metrics, user-level KPIs</a:t>
            </a:r>
            <a:endParaRPr dirty="0"/>
          </a:p>
        </p:txBody>
      </p:sp>
      <p:pic>
        <p:nvPicPr>
          <p:cNvPr id="449" name="Picture 5" descr="Picture 5"/>
          <p:cNvPicPr>
            <a:picLocks noChangeAspect="1"/>
          </p:cNvPicPr>
          <p:nvPr/>
        </p:nvPicPr>
        <p:blipFill>
          <a:blip r:embed="rId3"/>
          <a:stretch>
            <a:fillRect/>
          </a:stretch>
        </p:blipFill>
        <p:spPr>
          <a:xfrm>
            <a:off x="1664959" y="3119401"/>
            <a:ext cx="8286723" cy="4696654"/>
          </a:xfrm>
          <a:prstGeom prst="rect">
            <a:avLst/>
          </a:prstGeom>
          <a:ln w="12700">
            <a:miter lim="400000"/>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3600" dirty="0"/>
              <a:t>Monitoring can help identify operational issues</a:t>
            </a:r>
          </a:p>
        </p:txBody>
      </p:sp>
      <p:pic>
        <p:nvPicPr>
          <p:cNvPr id="456" name="Image" descr="Image"/>
          <p:cNvPicPr>
            <a:picLocks noChangeAspect="1"/>
          </p:cNvPicPr>
          <p:nvPr/>
        </p:nvPicPr>
        <p:blipFill>
          <a:blip r:embed="rId3"/>
          <a:stretch>
            <a:fillRect/>
          </a:stretch>
        </p:blipFill>
        <p:spPr>
          <a:xfrm>
            <a:off x="321618" y="1767972"/>
            <a:ext cx="5988861" cy="4830894"/>
          </a:xfrm>
          <a:prstGeom prst="rect">
            <a:avLst/>
          </a:prstGeom>
          <a:ln w="12700">
            <a:miter lim="400000"/>
          </a:ln>
        </p:spPr>
      </p:pic>
      <p:pic>
        <p:nvPicPr>
          <p:cNvPr id="457" name="Image" descr="Image"/>
          <p:cNvPicPr>
            <a:picLocks noChangeAspect="1"/>
          </p:cNvPicPr>
          <p:nvPr/>
        </p:nvPicPr>
        <p:blipFill>
          <a:blip r:embed="rId4"/>
          <a:stretch>
            <a:fillRect/>
          </a:stretch>
        </p:blipFill>
        <p:spPr>
          <a:xfrm>
            <a:off x="6774568" y="1573019"/>
            <a:ext cx="5095814" cy="4830894"/>
          </a:xfrm>
          <a:prstGeom prst="rect">
            <a:avLst/>
          </a:prstGeom>
          <a:ln w="12700">
            <a:miter lim="400000"/>
          </a:ln>
        </p:spPr>
      </p:pic>
      <p:sp>
        <p:nvSpPr>
          <p:cNvPr id="458" name="Grafana (AGPL, c 2014)"/>
          <p:cNvSpPr txBox="1"/>
          <p:nvPr/>
        </p:nvSpPr>
        <p:spPr>
          <a:xfrm>
            <a:off x="2465794" y="6630581"/>
            <a:ext cx="112530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Grafana (AGPL, c 2014)</a:t>
            </a:r>
          </a:p>
        </p:txBody>
      </p:sp>
      <p:sp>
        <p:nvSpPr>
          <p:cNvPr id="459" name="InfluxDB (MIT license, c 2013)"/>
          <p:cNvSpPr txBox="1"/>
          <p:nvPr/>
        </p:nvSpPr>
        <p:spPr>
          <a:xfrm>
            <a:off x="8162681" y="6630581"/>
            <a:ext cx="143629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InfluxDB (MIT license, c 2013)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3600" dirty="0"/>
              <a:t>Continuous Delivery Tools </a:t>
            </a:r>
            <a:r>
              <a:rPr lang="en-US" sz="3600" dirty="0"/>
              <a:t>Can </a:t>
            </a:r>
            <a:r>
              <a:rPr sz="3600" dirty="0"/>
              <a:t>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a:t>
            </a:r>
            <a:r>
              <a:rPr lang="en-US" dirty="0"/>
              <a:t>"streams-per-second" (SPS)</a:t>
            </a:r>
            <a:endParaRPr dirty="0"/>
          </a:p>
        </p:txBody>
      </p:sp>
      <p:pic>
        <p:nvPicPr>
          <p:cNvPr id="466" name="Image" descr="Image"/>
          <p:cNvPicPr>
            <a:picLocks noChangeAspect="1"/>
          </p:cNvPicPr>
          <p:nvPr/>
        </p:nvPicPr>
        <p:blipFill>
          <a:blip r:embed="rId3"/>
          <a:stretch>
            <a:fillRect/>
          </a:stretch>
        </p:blipFill>
        <p:spPr>
          <a:xfrm>
            <a:off x="2186432" y="2391472"/>
            <a:ext cx="7819136" cy="4165371"/>
          </a:xfrm>
          <a:prstGeom prst="rect">
            <a:avLst/>
          </a:prstGeom>
          <a:ln w="12700">
            <a:miter lim="400000"/>
          </a:ln>
        </p:spPr>
      </p:pic>
      <p:sp>
        <p:nvSpPr>
          <p:cNvPr id="467" name="https://www.youtube.com/watch?v=qyzymLlj9ag"/>
          <p:cNvSpPr txBox="1"/>
          <p:nvPr/>
        </p:nvSpPr>
        <p:spPr>
          <a:xfrm>
            <a:off x="6764742" y="6527682"/>
            <a:ext cx="2840521"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sz="1100">
                <a:hlinkClick r:id="rId4"/>
              </a:rPr>
              <a:t>https://www.youtube.com/watch?v=qyzymLlj9ag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normAutofit/>
          </a:bodyPr>
          <a:lstStyle>
            <a:lvl1pPr>
              <a:defRPr sz="7600" spc="-200"/>
            </a:lvl1pPr>
          </a:lstStyle>
          <a:p>
            <a:r>
              <a:rPr sz="3600" dirty="0"/>
              <a:t>Monitoring Services </a:t>
            </a:r>
            <a:r>
              <a:rPr lang="en-US" sz="3600" dirty="0"/>
              <a:t>Can </a:t>
            </a:r>
            <a:r>
              <a:rPr sz="3600" dirty="0"/>
              <a:t>Take Automated Actions</a:t>
            </a:r>
          </a:p>
        </p:txBody>
      </p:sp>
      <p:pic>
        <p:nvPicPr>
          <p:cNvPr id="496" name="Picture 5" descr="Picture 5"/>
          <p:cNvPicPr>
            <a:picLocks noChangeAspect="1"/>
          </p:cNvPicPr>
          <p:nvPr/>
        </p:nvPicPr>
        <p:blipFill>
          <a:blip r:embed="rId3"/>
          <a:stretch>
            <a:fillRect/>
          </a:stretch>
        </p:blipFill>
        <p:spPr>
          <a:xfrm>
            <a:off x="838200" y="1629549"/>
            <a:ext cx="12017375" cy="5752305"/>
          </a:xfrm>
          <a:prstGeom prst="rect">
            <a:avLst/>
          </a:prstGeom>
          <a:ln w="12700">
            <a:miter lim="400000"/>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3600" dirty="0">
                <a:solidFill>
                  <a:srgbClr val="0070C0"/>
                </a:solidFill>
              </a:rPr>
              <a:t>From Monitoring to Observability</a:t>
            </a:r>
          </a:p>
        </p:txBody>
      </p:sp>
      <p:sp>
        <p:nvSpPr>
          <p:cNvPr id="480" name="Understanding what is going on inside of our deployed systems"/>
          <p:cNvSpPr txBox="1">
            <a:spLocks noGrp="1"/>
          </p:cNvSpPr>
          <p:nvPr>
            <p:ph idx="1"/>
          </p:nvPr>
        </p:nvSpPr>
        <p:spPr>
          <a:prstGeom prst="rect">
            <a:avLst/>
          </a:prstGeom>
        </p:spPr>
        <p:txBody>
          <a:bodyPr>
            <a:normAutofit/>
          </a:bodyPr>
          <a:lstStyle/>
          <a:p>
            <a:r>
              <a:rPr sz="2400" dirty="0"/>
              <a:t>Understanding what is going on inside of our deployed systems</a:t>
            </a:r>
            <a:r>
              <a:rPr lang="en-US" sz="2400" dirty="0"/>
              <a:t> by visualizing </a:t>
            </a:r>
            <a:r>
              <a:rPr lang="en-US" sz="2400"/>
              <a:t>internal metrics</a:t>
            </a:r>
            <a:endParaRPr sz="2400" dirty="0"/>
          </a:p>
        </p:txBody>
      </p:sp>
      <p:pic>
        <p:nvPicPr>
          <p:cNvPr id="482" name="Image" descr="Image"/>
          <p:cNvPicPr>
            <a:picLocks noChangeAspect="1"/>
          </p:cNvPicPr>
          <p:nvPr/>
        </p:nvPicPr>
        <p:blipFill>
          <a:blip r:embed="rId3"/>
          <a:stretch>
            <a:fillRect/>
          </a:stretch>
        </p:blipFill>
        <p:spPr>
          <a:xfrm>
            <a:off x="838200" y="2300601"/>
            <a:ext cx="9501271" cy="5238600"/>
          </a:xfrm>
          <a:prstGeom prst="rect">
            <a:avLst/>
          </a:prstGeom>
          <a:ln w="12700">
            <a:miter lim="400000"/>
          </a:ln>
        </p:spPr>
      </p:pic>
      <p:grpSp>
        <p:nvGrpSpPr>
          <p:cNvPr id="485" name="Example dashboard by DataDog:…"/>
          <p:cNvGrpSpPr/>
          <p:nvPr/>
        </p:nvGrpSpPr>
        <p:grpSpPr>
          <a:xfrm>
            <a:off x="717550" y="2300601"/>
            <a:ext cx="4495547" cy="1251310"/>
            <a:chOff x="0" y="0"/>
            <a:chExt cx="5153151" cy="2044700"/>
          </a:xfrm>
        </p:grpSpPr>
        <p:sp>
          <p:nvSpPr>
            <p:cNvPr id="484" name="Example dashboard by DataDog:…"/>
            <p:cNvSpPr txBox="1"/>
            <p:nvPr/>
          </p:nvSpPr>
          <p:spPr>
            <a:xfrm>
              <a:off x="203200" y="735076"/>
              <a:ext cx="4746752" cy="53645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r>
                <a:rPr sz="900"/>
                <a:t>Example dashboard by DataDog:</a:t>
              </a:r>
            </a:p>
            <a:p>
              <a:r>
                <a:rPr sz="900" u="sng">
                  <a:solidFill>
                    <a:srgbClr val="0000FF"/>
                  </a:solidFill>
                  <a:uFill>
                    <a:solidFill>
                      <a:srgbClr val="0000FF"/>
                    </a:solidFill>
                  </a:uFill>
                  <a:hlinkClick r:id="rId4"/>
                </a:rPr>
                <a:t>https://www.datadoghq.com/blog/gke-dashboards-integration-improvements/</a:t>
              </a:r>
              <a:r>
                <a:rPr sz="900"/>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 name="Consider Observability of Apps, Too"/>
          <p:cNvSpPr txBox="1">
            <a:spLocks noGrp="1"/>
          </p:cNvSpPr>
          <p:nvPr>
            <p:ph type="title"/>
          </p:nvPr>
        </p:nvSpPr>
        <p:spPr>
          <a:prstGeom prst="rect">
            <a:avLst/>
          </a:prstGeom>
        </p:spPr>
        <p:txBody>
          <a:bodyPr>
            <a:normAutofit/>
          </a:bodyPr>
          <a:lstStyle/>
          <a:p>
            <a:pPr lvl="1">
              <a:defRPr sz="8500" spc="-170">
                <a:solidFill>
                  <a:srgbClr val="005493"/>
                </a:solidFill>
              </a:defRPr>
            </a:pPr>
            <a:r>
              <a:rPr lang="en-US" sz="3600" dirty="0">
                <a:solidFill>
                  <a:srgbClr val="0070C0"/>
                </a:solidFill>
              </a:rPr>
              <a:t>New Tools allow Observability inside of Apps, Too</a:t>
            </a:r>
          </a:p>
        </p:txBody>
      </p:sp>
      <p:pic>
        <p:nvPicPr>
          <p:cNvPr id="490" name="Image" descr="Image"/>
          <p:cNvPicPr>
            <a:picLocks noChangeAspect="1"/>
          </p:cNvPicPr>
          <p:nvPr/>
        </p:nvPicPr>
        <p:blipFill>
          <a:blip r:embed="rId3"/>
          <a:stretch>
            <a:fillRect/>
          </a:stretch>
        </p:blipFill>
        <p:spPr>
          <a:xfrm>
            <a:off x="2286000" y="1868129"/>
            <a:ext cx="7620000" cy="4248151"/>
          </a:xfrm>
          <a:prstGeom prst="rect">
            <a:avLst/>
          </a:prstGeom>
          <a:ln w="12700">
            <a:miter lim="400000"/>
          </a:ln>
        </p:spPr>
      </p:pic>
      <p:sp>
        <p:nvSpPr>
          <p:cNvPr id="491" name="Screenshot: https://www.akitasoftware.com/blog-posts/plug-and-play-endpoint-views-for-metrics-errors"/>
          <p:cNvSpPr txBox="1"/>
          <p:nvPr/>
        </p:nvSpPr>
        <p:spPr>
          <a:xfrm>
            <a:off x="1244278" y="6394979"/>
            <a:ext cx="5002973"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Screenshot: </a:t>
            </a:r>
            <a:r>
              <a:rPr sz="900" u="sng" dirty="0">
                <a:solidFill>
                  <a:srgbClr val="0000FF"/>
                </a:solidFill>
                <a:uFill>
                  <a:solidFill>
                    <a:srgbClr val="0000FF"/>
                  </a:solidFill>
                </a:uFill>
                <a:hlinkClick r:id="rId4"/>
              </a:rPr>
              <a:t>https://www.akitasoftware.com/blog-posts/plug-and-play-endpoint-views-for-metrics-errors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7927270" y="-1"/>
            <a:ext cx="4516383" cy="6858001"/>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idx="1"/>
          </p:nvPr>
        </p:nvSpPr>
        <p:spPr>
          <a:xfrm>
            <a:off x="838200" y="1500160"/>
            <a:ext cx="6845968" cy="4351338"/>
          </a:xfrm>
          <a:prstGeom prst="rect">
            <a:avLst/>
          </a:prstGeom>
        </p:spPr>
        <p:txBody>
          <a:bodyPr>
            <a:normAutofit/>
          </a:bodyPr>
          <a:lstStyle/>
          <a:p>
            <a:r>
              <a:rPr sz="27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does not exist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66FE3-6065-19D2-4843-8FCFDE69CFBF}"/>
              </a:ext>
            </a:extLst>
          </p:cNvPr>
          <p:cNvSpPr>
            <a:spLocks noGrp="1"/>
          </p:cNvSpPr>
          <p:nvPr>
            <p:ph type="title"/>
          </p:nvPr>
        </p:nvSpPr>
        <p:spPr/>
        <p:txBody>
          <a:bodyPr/>
          <a:lstStyle/>
          <a:p>
            <a:r>
              <a:rPr lang="en-US" dirty="0"/>
              <a:t>How should we allocate our testing resources?</a:t>
            </a:r>
          </a:p>
        </p:txBody>
      </p:sp>
      <p:sp>
        <p:nvSpPr>
          <p:cNvPr id="5" name="Content Placeholder 4">
            <a:extLst>
              <a:ext uri="{FF2B5EF4-FFF2-40B4-BE49-F238E27FC236}">
                <a16:creationId xmlns:a16="http://schemas.microsoft.com/office/drawing/2014/main" id="{5CE61E0E-ABE3-3E0E-1627-474A1BB88297}"/>
              </a:ext>
            </a:extLst>
          </p:cNvPr>
          <p:cNvSpPr>
            <a:spLocks noGrp="1"/>
          </p:cNvSpPr>
          <p:nvPr>
            <p:ph idx="1"/>
          </p:nvPr>
        </p:nvSpPr>
        <p:spPr/>
        <p:txBody>
          <a:bodyPr/>
          <a:lstStyle/>
          <a:p>
            <a:r>
              <a:rPr lang="en-US" dirty="0"/>
              <a:t>How much unit testing should be required?</a:t>
            </a:r>
          </a:p>
          <a:p>
            <a:r>
              <a:rPr lang="en-US" dirty="0"/>
              <a:t>When should we do code reviews?</a:t>
            </a:r>
          </a:p>
          <a:p>
            <a:r>
              <a:rPr lang="en-US" dirty="0"/>
              <a:t>How often should we do integration tests?</a:t>
            </a:r>
          </a:p>
          <a:p>
            <a:r>
              <a:rPr lang="en-US" dirty="0"/>
              <a:t>Different organizations may make different choices</a:t>
            </a:r>
          </a:p>
        </p:txBody>
      </p:sp>
    </p:spTree>
    <p:extLst>
      <p:ext uri="{BB962C8B-B14F-4D97-AF65-F5344CB8AC3E}">
        <p14:creationId xmlns:p14="http://schemas.microsoft.com/office/powerpoint/2010/main" val="3621978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Continuous Delivery works with or without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normAutofit lnSpcReduction="10000"/>
          </a:bodyPr>
          <a:lstStyle/>
          <a:p>
            <a:r>
              <a:rPr lang="en-US" dirty="0"/>
              <a:t>Test driven development (“Test first”)</a:t>
            </a:r>
          </a:p>
          <a:p>
            <a:pPr lvl="1"/>
            <a:r>
              <a:rPr lang="en-US" dirty="0"/>
              <a:t>Write and maintain tests per-feature (manual! hard!)</a:t>
            </a:r>
          </a:p>
          <a:p>
            <a:pPr lvl="1"/>
            <a:r>
              <a:rPr lang="en-US" dirty="0"/>
              <a:t>Unit tests help locate bugs (at unit level)</a:t>
            </a:r>
          </a:p>
          <a:p>
            <a:pPr lvl="1"/>
            <a:r>
              <a:rPr lang="en-US" dirty="0"/>
              <a:t>Integration/system tests also needed to locate interaction-related faults</a:t>
            </a:r>
          </a:p>
          <a:p>
            <a:pPr lvl="1"/>
            <a:r>
              <a:rPr lang="en-US" dirty="0"/>
              <a:t>Test suites can become larger and larger</a:t>
            </a:r>
          </a:p>
          <a:p>
            <a:r>
              <a:rPr lang="en-US" dirty="0"/>
              <a:t>Continuous delivery work with smaller test suites</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3E0F-1EDF-65F1-5725-02DBF9BB80D1}"/>
            </a:ext>
          </a:extLst>
        </p:cNvPr>
        <p:cNvGrpSpPr/>
        <p:nvPr/>
      </p:nvGrpSpPr>
      <p:grpSpPr>
        <a:xfrm>
          <a:off x="0" y="0"/>
          <a:ext cx="0" cy="0"/>
          <a:chOff x="0" y="0"/>
          <a:chExt cx="0" cy="0"/>
        </a:xfrm>
      </p:grpSpPr>
      <p:sp>
        <p:nvSpPr>
          <p:cNvPr id="170" name="Continuous Integration in Practice">
            <a:extLst>
              <a:ext uri="{FF2B5EF4-FFF2-40B4-BE49-F238E27FC236}">
                <a16:creationId xmlns:a16="http://schemas.microsoft.com/office/drawing/2014/main" id="{8E6673E1-9738-2C30-1FD8-F877EAA7650F}"/>
              </a:ext>
            </a:extLst>
          </p:cNvPr>
          <p:cNvSpPr txBox="1">
            <a:spLocks noGrp="1"/>
          </p:cNvSpPr>
          <p:nvPr>
            <p:ph type="title"/>
          </p:nvPr>
        </p:nvSpPr>
        <p:spPr>
          <a:xfrm>
            <a:off x="838200" y="0"/>
            <a:ext cx="10515600" cy="1325563"/>
          </a:xfrm>
          <a:prstGeom prst="rect">
            <a:avLst/>
          </a:prstGeom>
        </p:spPr>
        <p:txBody>
          <a:bodyPr/>
          <a:lstStyle/>
          <a:p>
            <a:r>
              <a:rPr lang="en-US" dirty="0"/>
              <a:t>CI at scale: Google Test Automation Platform - TAP (2020)</a:t>
            </a:r>
          </a:p>
        </p:txBody>
      </p:sp>
      <p:sp>
        <p:nvSpPr>
          <p:cNvPr id="171" name="Large scale example: Google TAP">
            <a:extLst>
              <a:ext uri="{FF2B5EF4-FFF2-40B4-BE49-F238E27FC236}">
                <a16:creationId xmlns:a16="http://schemas.microsoft.com/office/drawing/2014/main" id="{52A27D30-61BC-C57E-E0D5-2E6ECB3C2B67}"/>
              </a:ext>
            </a:extLst>
          </p:cNvPr>
          <p:cNvSpPr txBox="1">
            <a:spLocks noGrp="1"/>
          </p:cNvSpPr>
          <p:nvPr>
            <p:ph idx="1"/>
          </p:nvPr>
        </p:nvSpPr>
        <p:spPr>
          <a:xfrm>
            <a:off x="838200" y="1481905"/>
            <a:ext cx="7887346" cy="4351338"/>
          </a:xfrm>
          <a:prstGeom prst="rect">
            <a:avLst/>
          </a:prstGeom>
        </p:spPr>
        <p:txBody>
          <a:bodyPr>
            <a:normAutofit fontScale="92500"/>
          </a:bodyPr>
          <a:lstStyle/>
          <a:p>
            <a:r>
              <a:rPr lang="en-US" sz="2600" dirty="0"/>
              <a:t>Massive continuous build of entire Google codebase</a:t>
            </a:r>
          </a:p>
          <a:p>
            <a:pPr lvl="1"/>
            <a:r>
              <a:rPr lang="en-US" sz="2200" dirty="0"/>
              <a:t>in a dedicated data center</a:t>
            </a:r>
          </a:p>
          <a:p>
            <a:pPr lvl="1"/>
            <a:r>
              <a:rPr lang="en-US" sz="2400" dirty="0"/>
              <a:t>50,000 unique changes per-day, 4 billion test cases per-day</a:t>
            </a:r>
          </a:p>
          <a:p>
            <a:r>
              <a:rPr lang="en-US" dirty="0"/>
              <a:t>Engineers submit unit tests along with their changes</a:t>
            </a:r>
          </a:p>
          <a:p>
            <a:pPr lvl="1"/>
            <a:r>
              <a:rPr lang="en-US" dirty="0"/>
              <a:t>Block merge if they fail</a:t>
            </a:r>
          </a:p>
          <a:p>
            <a:r>
              <a:rPr lang="en-US" dirty="0"/>
              <a:t>If they pass, change is put in the codebase.</a:t>
            </a:r>
          </a:p>
          <a:p>
            <a:pPr lvl="1"/>
            <a:r>
              <a:rPr lang="en-US" dirty="0"/>
              <a:t>visible to entire company!</a:t>
            </a:r>
          </a:p>
          <a:p>
            <a:pPr lvl="1"/>
            <a:r>
              <a:rPr lang="en-US" dirty="0"/>
              <a:t>average wait time to this point: 11 minutes</a:t>
            </a:r>
          </a:p>
          <a:p>
            <a:r>
              <a:rPr lang="en-US" dirty="0"/>
              <a:t>Then (asynchronously) </a:t>
            </a:r>
            <a:r>
              <a:rPr sz="2600" dirty="0"/>
              <a:t>run all affected</a:t>
            </a:r>
            <a:r>
              <a:rPr lang="en-US" sz="2600" dirty="0"/>
              <a:t> integration</a:t>
            </a:r>
            <a:r>
              <a:rPr sz="2600" dirty="0"/>
              <a:t> tests</a:t>
            </a:r>
            <a:endParaRPr lang="en-US" sz="2600" dirty="0"/>
          </a:p>
          <a:p>
            <a:pPr lvl="1"/>
            <a:r>
              <a:rPr lang="en-US" sz="2200" dirty="0"/>
              <a:t>If any fail, change is sent back to a human on the submitter's team (the </a:t>
            </a:r>
            <a:r>
              <a:rPr sz="2200" dirty="0"/>
              <a:t>“build cop”</a:t>
            </a:r>
            <a:r>
              <a:rPr lang="en-US" sz="2200" dirty="0"/>
              <a:t>) who must act</a:t>
            </a:r>
            <a:r>
              <a:rPr sz="2200" dirty="0"/>
              <a:t> immediately to roll-back or fix</a:t>
            </a:r>
            <a:r>
              <a:rPr lang="en-US" sz="2600" dirty="0"/>
              <a:t>.</a:t>
            </a:r>
            <a:endParaRPr sz="2200" dirty="0"/>
          </a:p>
        </p:txBody>
      </p:sp>
      <p:sp>
        <p:nvSpPr>
          <p:cNvPr id="172" name="“Software Engineering at Google: Lessons Learned from Programming Over Time,” Wright, Winters and Manshreck, 2020 (O’Reilly)">
            <a:extLst>
              <a:ext uri="{FF2B5EF4-FFF2-40B4-BE49-F238E27FC236}">
                <a16:creationId xmlns:a16="http://schemas.microsoft.com/office/drawing/2014/main" id="{BFA74E2A-D80F-BCB1-51F8-5F6C8BF68172}"/>
              </a:ext>
            </a:extLst>
          </p:cNvPr>
          <p:cNvSpPr txBox="1"/>
          <p:nvPr/>
        </p:nvSpPr>
        <p:spPr>
          <a:xfrm>
            <a:off x="5568497" y="5989585"/>
            <a:ext cx="5572746" cy="777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ctr" defTabSz="2438337">
              <a:defRPr sz="2200">
                <a:solidFill>
                  <a:srgbClr val="5E5E5E"/>
                </a:solidFill>
                <a:latin typeface="Helvetica Neue"/>
                <a:ea typeface="Helvetica Neue"/>
                <a:cs typeface="Helvetica Neue"/>
                <a:sym typeface="Helvetica Neue"/>
              </a:defRPr>
            </a:lvl1pPr>
          </a:lstStyle>
          <a:p>
            <a:pPr algn="l"/>
            <a:r>
              <a:rPr sz="1600" dirty="0">
                <a:latin typeface="+mn-lt"/>
              </a:rPr>
              <a:t>“Software Engineering at Google: Lessons Learned from Programming Over Time,” Wright, Winters and </a:t>
            </a:r>
            <a:r>
              <a:rPr sz="1600" dirty="0" err="1">
                <a:latin typeface="+mn-lt"/>
              </a:rPr>
              <a:t>Manshreck</a:t>
            </a:r>
            <a:r>
              <a:rPr sz="1600" dirty="0">
                <a:latin typeface="+mn-lt"/>
              </a:rPr>
              <a:t>, 2020 (O’Reilly)</a:t>
            </a:r>
            <a:r>
              <a:rPr lang="en-US" sz="1600" dirty="0">
                <a:latin typeface="+mn-lt"/>
              </a:rPr>
              <a:t>, pp. 494-497</a:t>
            </a:r>
            <a:endParaRPr sz="1600" dirty="0">
              <a:latin typeface="+mn-lt"/>
            </a:endParaRPr>
          </a:p>
        </p:txBody>
      </p:sp>
    </p:spTree>
    <p:extLst>
      <p:ext uri="{BB962C8B-B14F-4D97-AF65-F5344CB8AC3E}">
        <p14:creationId xmlns:p14="http://schemas.microsoft.com/office/powerpoint/2010/main" val="251206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EA5D8-C27F-EDCC-EAE9-D49C4EEC8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7E011-66C7-8359-D2CD-4CA7C1B4791C}"/>
              </a:ext>
            </a:extLst>
          </p:cNvPr>
          <p:cNvSpPr>
            <a:spLocks noGrp="1"/>
          </p:cNvSpPr>
          <p:nvPr>
            <p:ph type="title"/>
          </p:nvPr>
        </p:nvSpPr>
        <p:spPr/>
        <p:txBody>
          <a:bodyPr>
            <a:normAutofit/>
          </a:bodyPr>
          <a:lstStyle/>
          <a:p>
            <a:r>
              <a:rPr lang="en-US" dirty="0"/>
              <a:t>In this module, we'll focus on CI/CD</a:t>
            </a:r>
          </a:p>
        </p:txBody>
      </p:sp>
      <p:sp>
        <p:nvSpPr>
          <p:cNvPr id="8" name="Content Placeholder 7">
            <a:extLst>
              <a:ext uri="{FF2B5EF4-FFF2-40B4-BE49-F238E27FC236}">
                <a16:creationId xmlns:a16="http://schemas.microsoft.com/office/drawing/2014/main" id="{9EB9B983-EF94-AA72-A239-02852A860781}"/>
              </a:ext>
            </a:extLst>
          </p:cNvPr>
          <p:cNvSpPr>
            <a:spLocks noGrp="1"/>
          </p:cNvSpPr>
          <p:nvPr>
            <p:ph idx="1"/>
          </p:nvPr>
        </p:nvSpPr>
        <p:spPr>
          <a:xfrm>
            <a:off x="838200" y="1500160"/>
            <a:ext cx="8849139" cy="4351338"/>
          </a:xfrm>
        </p:spPr>
        <p:txBody>
          <a:bodyPr>
            <a:normAutofit lnSpcReduction="10000"/>
          </a:bodyPr>
          <a:lstStyle/>
          <a:p>
            <a:r>
              <a:rPr lang="en-US" dirty="0"/>
              <a:t>What are the costs &amp; benefits of each of these?</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integration tests (as in module 12)</a:t>
            </a:r>
          </a:p>
          <a:p>
            <a:pPr lvl="1"/>
            <a:r>
              <a:rPr lang="en-US" b="0" i="0" u="none" strike="noStrike" kern="1200" dirty="0">
                <a:solidFill>
                  <a:srgbClr val="FF0000"/>
                </a:solidFill>
                <a:effectLst/>
                <a:latin typeface="+mn-lt"/>
                <a:ea typeface="+mn-ea"/>
                <a:cs typeface="+mn-cs"/>
              </a:rPr>
              <a:t>continuous integration</a:t>
            </a:r>
          </a:p>
          <a:p>
            <a:pPr lvl="1"/>
            <a:r>
              <a:rPr lang="en-US" b="0" i="0" u="none" strike="noStrike" kern="1200" dirty="0">
                <a:solidFill>
                  <a:srgbClr val="FF0000"/>
                </a:solidFill>
                <a:effectLst/>
                <a:latin typeface="+mn-lt"/>
                <a:ea typeface="+mn-ea"/>
                <a:cs typeface="+mn-cs"/>
              </a:rPr>
              <a:t>continuous deployment (A/B, canaries, etc.)</a:t>
            </a:r>
          </a:p>
          <a:p>
            <a:r>
              <a:rPr lang="en-US" dirty="0"/>
              <a:t>How is each automatable?</a:t>
            </a:r>
          </a:p>
          <a:p>
            <a:r>
              <a:rPr lang="en-US" b="0" i="0" u="none" strike="noStrike" kern="1200" dirty="0">
                <a:solidFill>
                  <a:schemeClr val="tx1"/>
                </a:solidFill>
                <a:effectLst/>
                <a:latin typeface="+mn-lt"/>
                <a:ea typeface="+mn-ea"/>
                <a:cs typeface="+mn-cs"/>
              </a:rPr>
              <a:t>How does each address non-functional quality attributes?</a:t>
            </a:r>
          </a:p>
          <a:p>
            <a:r>
              <a:rPr lang="en-US" dirty="0"/>
              <a:t>How should these be combined in an organization's software development process?</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DA3D1BA-0C44-A71B-B613-D7BCFDDDBED1}"/>
              </a:ext>
            </a:extLst>
          </p:cNvPr>
          <p:cNvSpPr>
            <a:spLocks noGrp="1"/>
          </p:cNvSpPr>
          <p:nvPr>
            <p:ph type="sldNum" sz="quarter" idx="12"/>
          </p:nvPr>
        </p:nvSpPr>
        <p:spPr/>
        <p:txBody>
          <a:bodyPr/>
          <a:lstStyle/>
          <a:p>
            <a:fld id="{20F37917-FD3A-4669-9018-DA04BCDD3D75}" type="slidenum">
              <a:rPr lang="en-US" smtClean="0"/>
              <a:t>5</a:t>
            </a:fld>
            <a:endParaRPr lang="en-US"/>
          </a:p>
        </p:txBody>
      </p:sp>
      <p:sp>
        <p:nvSpPr>
          <p:cNvPr id="3" name="TextBox 2">
            <a:extLst>
              <a:ext uri="{FF2B5EF4-FFF2-40B4-BE49-F238E27FC236}">
                <a16:creationId xmlns:a16="http://schemas.microsoft.com/office/drawing/2014/main" id="{7162B89A-14E3-76F8-6128-6EE526538B71}"/>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pic>
        <p:nvPicPr>
          <p:cNvPr id="5" name="Image" descr="Image">
            <a:extLst>
              <a:ext uri="{FF2B5EF4-FFF2-40B4-BE49-F238E27FC236}">
                <a16:creationId xmlns:a16="http://schemas.microsoft.com/office/drawing/2014/main" id="{A95610DA-0386-064C-F4CA-82D8902EA755}"/>
              </a:ext>
            </a:extLst>
          </p:cNvPr>
          <p:cNvPicPr>
            <a:picLocks noChangeAspect="1"/>
          </p:cNvPicPr>
          <p:nvPr/>
        </p:nvPicPr>
        <p:blipFill>
          <a:blip r:embed="rId3"/>
          <a:stretch>
            <a:fillRect/>
          </a:stretch>
        </p:blipFill>
        <p:spPr>
          <a:xfrm>
            <a:off x="7290485" y="1928442"/>
            <a:ext cx="4474215" cy="2186358"/>
          </a:xfrm>
          <a:prstGeom prst="rect">
            <a:avLst/>
          </a:prstGeom>
          <a:ln w="12700">
            <a:miter lim="400000"/>
          </a:ln>
        </p:spPr>
      </p:pic>
    </p:spTree>
    <p:extLst>
      <p:ext uri="{BB962C8B-B14F-4D97-AF65-F5344CB8AC3E}">
        <p14:creationId xmlns:p14="http://schemas.microsoft.com/office/powerpoint/2010/main" val="2629429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9440-F2FC-9787-B772-956A856965D2}"/>
              </a:ext>
            </a:extLst>
          </p:cNvPr>
          <p:cNvSpPr>
            <a:spLocks noGrp="1"/>
          </p:cNvSpPr>
          <p:nvPr>
            <p:ph type="title"/>
          </p:nvPr>
        </p:nvSpPr>
        <p:spPr/>
        <p:txBody>
          <a:bodyPr/>
          <a:lstStyle/>
          <a:p>
            <a:r>
              <a:rPr lang="en-US" dirty="0"/>
              <a:t>Facebook: "Move fast and break things"</a:t>
            </a:r>
          </a:p>
        </p:txBody>
      </p:sp>
      <p:sp>
        <p:nvSpPr>
          <p:cNvPr id="3" name="Content Placeholder 2">
            <a:extLst>
              <a:ext uri="{FF2B5EF4-FFF2-40B4-BE49-F238E27FC236}">
                <a16:creationId xmlns:a16="http://schemas.microsoft.com/office/drawing/2014/main" id="{EB956E80-9DDB-74BB-2D9A-ECC5BC6AD55A}"/>
              </a:ext>
            </a:extLst>
          </p:cNvPr>
          <p:cNvSpPr>
            <a:spLocks noGrp="1"/>
          </p:cNvSpPr>
          <p:nvPr>
            <p:ph idx="1"/>
          </p:nvPr>
        </p:nvSpPr>
        <p:spPr/>
        <p:txBody>
          <a:bodyPr/>
          <a:lstStyle/>
          <a:p>
            <a:r>
              <a:rPr lang="en-US" dirty="0"/>
              <a:t>de-prioritize unit tests</a:t>
            </a:r>
          </a:p>
          <a:p>
            <a:r>
              <a:rPr lang="en-US" dirty="0"/>
              <a:t>Emphasis on getting features to users quickly</a:t>
            </a:r>
          </a:p>
          <a:p>
            <a:r>
              <a:rPr lang="en-US" dirty="0"/>
              <a:t>Strategy: push many small changes to fractions of the user base.  ("split deployments")</a:t>
            </a:r>
          </a:p>
        </p:txBody>
      </p:sp>
      <p:sp>
        <p:nvSpPr>
          <p:cNvPr id="4" name="Slide Number Placeholder 3">
            <a:extLst>
              <a:ext uri="{FF2B5EF4-FFF2-40B4-BE49-F238E27FC236}">
                <a16:creationId xmlns:a16="http://schemas.microsoft.com/office/drawing/2014/main" id="{6AF15848-49F3-BD7D-5ABB-16DCF2C9C2DB}"/>
              </a:ext>
            </a:extLst>
          </p:cNvPr>
          <p:cNvSpPr>
            <a:spLocks noGrp="1"/>
          </p:cNvSpPr>
          <p:nvPr>
            <p:ph type="sldNum" sz="quarter" idx="12"/>
          </p:nvPr>
        </p:nvSpPr>
        <p:spPr/>
        <p:txBody>
          <a:bodyPr/>
          <a:lstStyle/>
          <a:p>
            <a:fld id="{20F37917-FD3A-4669-9018-DA04BCDD3D75}" type="slidenum">
              <a:rPr lang="en-US" smtClean="0"/>
              <a:t>50</a:t>
            </a:fld>
            <a:endParaRPr lang="en-US"/>
          </a:p>
        </p:txBody>
      </p:sp>
    </p:spTree>
    <p:extLst>
      <p:ext uri="{BB962C8B-B14F-4D97-AF65-F5344CB8AC3E}">
        <p14:creationId xmlns:p14="http://schemas.microsoft.com/office/powerpoint/2010/main" val="3863011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rPr dirty="0"/>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5960387" y="3283579"/>
            <a:ext cx="4087846" cy="267893"/>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2" name="~1 week of development"/>
          <p:cNvSpPr txBox="1"/>
          <p:nvPr/>
        </p:nvSpPr>
        <p:spPr>
          <a:xfrm>
            <a:off x="5999618" y="3258347"/>
            <a:ext cx="4009384"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200">
                <a:solidFill>
                  <a:srgbClr val="FFFFFF"/>
                </a:solidFill>
                <a:latin typeface="Helvetica Light"/>
                <a:ea typeface="Helvetica Light"/>
                <a:cs typeface="Helvetica Light"/>
                <a:sym typeface="Helvetica Light"/>
              </a:defRPr>
            </a:lvl1pPr>
          </a:lstStyle>
          <a:p>
            <a:r>
              <a:rPr sz="1600" dirty="0"/>
              <a:t>~1 week of development</a:t>
            </a:r>
          </a:p>
        </p:txBody>
      </p:sp>
      <p:sp>
        <p:nvSpPr>
          <p:cNvPr id="363" name="3x Daily"/>
          <p:cNvSpPr txBox="1"/>
          <p:nvPr/>
        </p:nvSpPr>
        <p:spPr>
          <a:xfrm>
            <a:off x="8157475" y="6348798"/>
            <a:ext cx="461664"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3x Daily</a:t>
            </a:r>
          </a:p>
        </p:txBody>
      </p:sp>
      <p:sp>
        <p:nvSpPr>
          <p:cNvPr id="364" name="Line"/>
          <p:cNvSpPr/>
          <p:nvPr/>
        </p:nvSpPr>
        <p:spPr>
          <a:xfrm flipH="1">
            <a:off x="7483429"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5" name="Line"/>
          <p:cNvSpPr/>
          <p:nvPr/>
        </p:nvSpPr>
        <p:spPr>
          <a:xfrm>
            <a:off x="8244347"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6" name="Line"/>
          <p:cNvSpPr/>
          <p:nvPr/>
        </p:nvSpPr>
        <p:spPr>
          <a:xfrm>
            <a:off x="8989178"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7" name="Line"/>
          <p:cNvSpPr/>
          <p:nvPr/>
        </p:nvSpPr>
        <p:spPr>
          <a:xfrm>
            <a:off x="9734008"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8" name="Rounded Rectangle"/>
          <p:cNvSpPr/>
          <p:nvPr/>
        </p:nvSpPr>
        <p:spPr>
          <a:xfrm>
            <a:off x="5933599" y="4328352"/>
            <a:ext cx="1250856" cy="267893"/>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9" name="Stabilize"/>
          <p:cNvSpPr txBox="1"/>
          <p:nvPr/>
        </p:nvSpPr>
        <p:spPr>
          <a:xfrm>
            <a:off x="5972830" y="4322356"/>
            <a:ext cx="1172393" cy="27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Stabilize</a:t>
            </a:r>
          </a:p>
        </p:txBody>
      </p:sp>
      <p:sp>
        <p:nvSpPr>
          <p:cNvPr id="370" name="Line"/>
          <p:cNvSpPr/>
          <p:nvPr/>
        </p:nvSpPr>
        <p:spPr>
          <a:xfrm>
            <a:off x="5813577" y="3687961"/>
            <a:ext cx="2" cy="954851"/>
          </a:xfrm>
          <a:prstGeom prst="line">
            <a:avLst/>
          </a:prstGeom>
          <a:ln w="50800">
            <a:solidFill>
              <a:srgbClr val="A92633"/>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71" name="Line"/>
          <p:cNvSpPr/>
          <p:nvPr/>
        </p:nvSpPr>
        <p:spPr>
          <a:xfrm>
            <a:off x="5786493" y="4688411"/>
            <a:ext cx="4928273"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72" name="release branch"/>
          <p:cNvSpPr txBox="1"/>
          <p:nvPr/>
        </p:nvSpPr>
        <p:spPr>
          <a:xfrm>
            <a:off x="6471768" y="5070259"/>
            <a:ext cx="809515"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release branch</a:t>
            </a:r>
          </a:p>
        </p:txBody>
      </p:sp>
      <p:sp>
        <p:nvSpPr>
          <p:cNvPr id="373" name="Weekly"/>
          <p:cNvSpPr txBox="1"/>
          <p:nvPr/>
        </p:nvSpPr>
        <p:spPr>
          <a:xfrm>
            <a:off x="5370508" y="4674481"/>
            <a:ext cx="428001"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Weekly</a:t>
            </a:r>
          </a:p>
        </p:txBody>
      </p:sp>
      <p:sp>
        <p:nvSpPr>
          <p:cNvPr id="374" name="3 days"/>
          <p:cNvSpPr txBox="1"/>
          <p:nvPr/>
        </p:nvSpPr>
        <p:spPr>
          <a:xfrm>
            <a:off x="5997647" y="3937709"/>
            <a:ext cx="790407"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3 days</a:t>
            </a:r>
          </a:p>
        </p:txBody>
      </p:sp>
      <p:sp>
        <p:nvSpPr>
          <p:cNvPr id="375" name="All changes from week…"/>
          <p:cNvSpPr txBox="1"/>
          <p:nvPr/>
        </p:nvSpPr>
        <p:spPr>
          <a:xfrm>
            <a:off x="3943808" y="4953038"/>
            <a:ext cx="1916613"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2800" i="1"/>
            </a:pPr>
            <a:r>
              <a:rPr sz="1400"/>
              <a:t>All changes from week</a:t>
            </a:r>
          </a:p>
          <a:p>
            <a:pPr algn="ctr" defTabSz="410765">
              <a:defRPr sz="2800" i="1"/>
            </a:pPr>
            <a:r>
              <a:rPr sz="1400"/>
              <a:t>that are ready for release</a:t>
            </a:r>
          </a:p>
        </p:txBody>
      </p:sp>
      <p:sp>
        <p:nvSpPr>
          <p:cNvPr id="376" name="Rounded Rectangle"/>
          <p:cNvSpPr/>
          <p:nvPr/>
        </p:nvSpPr>
        <p:spPr>
          <a:xfrm>
            <a:off x="7252750" y="4328351"/>
            <a:ext cx="3105162" cy="267893"/>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77" name="Release Branch"/>
          <p:cNvSpPr/>
          <p:nvPr/>
        </p:nvSpPr>
        <p:spPr>
          <a:xfrm>
            <a:off x="7124155" y="4201528"/>
            <a:ext cx="3026700" cy="2875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a:solidFill>
                  <a:srgbClr val="FFFFFF"/>
                </a:solidFill>
                <a:latin typeface="Helvetica Light"/>
                <a:ea typeface="Helvetica Light"/>
                <a:cs typeface="Helvetica Light"/>
                <a:sym typeface="Helvetica Light"/>
              </a:defRPr>
            </a:lvl1pPr>
          </a:lstStyle>
          <a:p>
            <a:r>
              <a:rPr sz="1400"/>
              <a:t>Release Branch</a:t>
            </a:r>
          </a:p>
        </p:txBody>
      </p:sp>
      <p:sp>
        <p:nvSpPr>
          <p:cNvPr id="378" name="4 days"/>
          <p:cNvSpPr txBox="1"/>
          <p:nvPr/>
        </p:nvSpPr>
        <p:spPr>
          <a:xfrm>
            <a:off x="7291065" y="3953090"/>
            <a:ext cx="790407"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4 days</a:t>
            </a:r>
          </a:p>
        </p:txBody>
      </p:sp>
      <p:sp>
        <p:nvSpPr>
          <p:cNvPr id="379" name="All changes that survived stabilizing"/>
          <p:cNvSpPr txBox="1"/>
          <p:nvPr/>
        </p:nvSpPr>
        <p:spPr>
          <a:xfrm>
            <a:off x="8248043" y="3999257"/>
            <a:ext cx="2672654" cy="28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2800" i="1"/>
            </a:lvl1pPr>
          </a:lstStyle>
          <a:p>
            <a:r>
              <a:rPr sz="1400"/>
              <a:t>All changes that survived stabilizing</a:t>
            </a:r>
          </a:p>
        </p:txBody>
      </p:sp>
      <p:sp>
        <p:nvSpPr>
          <p:cNvPr id="380" name="Rounded Rectangle"/>
          <p:cNvSpPr/>
          <p:nvPr/>
        </p:nvSpPr>
        <p:spPr>
          <a:xfrm>
            <a:off x="1754504" y="2137708"/>
            <a:ext cx="4087846" cy="267892"/>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1" name="Developers working in their own branch"/>
          <p:cNvSpPr txBox="1"/>
          <p:nvPr/>
        </p:nvSpPr>
        <p:spPr>
          <a:xfrm>
            <a:off x="1793735" y="2131712"/>
            <a:ext cx="4009384" cy="27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Developers working in their own branch</a:t>
            </a:r>
          </a:p>
        </p:txBody>
      </p:sp>
      <p:sp>
        <p:nvSpPr>
          <p:cNvPr id="382" name="Your change doesn’t go out unless you’re there that day at that time to support it!"/>
          <p:cNvSpPr txBox="1"/>
          <p:nvPr/>
        </p:nvSpPr>
        <p:spPr>
          <a:xfrm>
            <a:off x="4543038" y="6174110"/>
            <a:ext cx="2752355" cy="718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i="1"/>
            </a:lvl1pPr>
          </a:lstStyle>
          <a:p>
            <a:r>
              <a:rPr sz="1400"/>
              <a:t>Your change doesn’t go out unless you’re there that day at that time to support it!</a:t>
            </a:r>
          </a:p>
        </p:txBody>
      </p:sp>
      <p:sp>
        <p:nvSpPr>
          <p:cNvPr id="383" name="Rounded Rectangle"/>
          <p:cNvSpPr/>
          <p:nvPr/>
        </p:nvSpPr>
        <p:spPr>
          <a:xfrm>
            <a:off x="1754503" y="3283579"/>
            <a:ext cx="4087847" cy="267893"/>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4" name="~1 week of development"/>
          <p:cNvSpPr txBox="1"/>
          <p:nvPr/>
        </p:nvSpPr>
        <p:spPr>
          <a:xfrm>
            <a:off x="1793735" y="3266042"/>
            <a:ext cx="4009384" cy="302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000">
                <a:solidFill>
                  <a:srgbClr val="FFFFFF"/>
                </a:solidFill>
                <a:latin typeface="Helvetica Light"/>
                <a:ea typeface="Helvetica Light"/>
                <a:cs typeface="Helvetica Light"/>
                <a:sym typeface="Helvetica Light"/>
              </a:defRPr>
            </a:lvl1pPr>
          </a:lstStyle>
          <a:p>
            <a:r>
              <a:rPr sz="1500" dirty="0"/>
              <a:t>~1 week of development</a:t>
            </a:r>
          </a:p>
        </p:txBody>
      </p:sp>
      <p:sp>
        <p:nvSpPr>
          <p:cNvPr id="385" name="master branch"/>
          <p:cNvSpPr txBox="1"/>
          <p:nvPr/>
        </p:nvSpPr>
        <p:spPr>
          <a:xfrm>
            <a:off x="1913401" y="3865780"/>
            <a:ext cx="1905201" cy="426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600">
                <a:latin typeface="Helvetica Light"/>
                <a:ea typeface="Helvetica Light"/>
                <a:cs typeface="Helvetica Light"/>
                <a:sym typeface="Helvetica Light"/>
              </a:defRPr>
            </a:lvl1pPr>
          </a:lstStyle>
          <a:p>
            <a:r>
              <a:rPr sz="2300"/>
              <a:t>master branch</a:t>
            </a:r>
          </a:p>
        </p:txBody>
      </p:sp>
      <p:sp>
        <p:nvSpPr>
          <p:cNvPr id="386" name="Line"/>
          <p:cNvSpPr/>
          <p:nvPr/>
        </p:nvSpPr>
        <p:spPr>
          <a:xfrm>
            <a:off x="1830837" y="3680951"/>
            <a:ext cx="8719738"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87" name="Line"/>
          <p:cNvSpPr/>
          <p:nvPr/>
        </p:nvSpPr>
        <p:spPr>
          <a:xfrm flipH="1">
            <a:off x="1780411" y="2414358"/>
            <a:ext cx="4033169" cy="821711"/>
          </a:xfrm>
          <a:prstGeom prst="line">
            <a:avLst/>
          </a:prstGeom>
          <a:ln w="50800">
            <a:solidFill>
              <a:srgbClr val="3284CC"/>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88" name="When feature is ready, push as 1 change to master branch"/>
          <p:cNvSpPr txBox="1"/>
          <p:nvPr/>
        </p:nvSpPr>
        <p:spPr>
          <a:xfrm>
            <a:off x="6033843" y="2887502"/>
            <a:ext cx="5207322"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200">
                <a:latin typeface="Helvetica Light"/>
                <a:ea typeface="Helvetica Light"/>
                <a:cs typeface="Helvetica Light"/>
                <a:sym typeface="Helvetica Light"/>
              </a:defRPr>
            </a:lvl1pPr>
          </a:lstStyle>
          <a:p>
            <a:r>
              <a:rPr sz="1600"/>
              <a:t>When feature is ready, push as 1 change to master branch</a:t>
            </a:r>
          </a:p>
        </p:txBody>
      </p:sp>
      <p:sp>
        <p:nvSpPr>
          <p:cNvPr id="389" name="production"/>
          <p:cNvSpPr txBox="1"/>
          <p:nvPr/>
        </p:nvSpPr>
        <p:spPr>
          <a:xfrm>
            <a:off x="1891967" y="6222602"/>
            <a:ext cx="1452833" cy="433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sz="2350"/>
              <a:t>production</a:t>
            </a:r>
          </a:p>
        </p:txBody>
      </p:sp>
      <p:sp>
        <p:nvSpPr>
          <p:cNvPr id="390" name="Line"/>
          <p:cNvSpPr/>
          <p:nvPr/>
        </p:nvSpPr>
        <p:spPr>
          <a:xfrm>
            <a:off x="1668390" y="5938242"/>
            <a:ext cx="9144004"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91" name="“When in doubt back out”"/>
          <p:cNvSpPr txBox="1"/>
          <p:nvPr/>
        </p:nvSpPr>
        <p:spPr>
          <a:xfrm>
            <a:off x="8779253" y="6389554"/>
            <a:ext cx="2752355" cy="28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i="1"/>
            </a:lvl1pPr>
          </a:lstStyle>
          <a:p>
            <a:r>
              <a:rPr sz="1400"/>
              <a:t>“When in doubt back out”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736-5D8B-B534-72A3-7AD3ABA22DF5}"/>
            </a:ext>
          </a:extLst>
        </p:cNvPr>
        <p:cNvGrpSpPr/>
        <p:nvPr/>
      </p:nvGrpSpPr>
      <p:grpSpPr>
        <a:xfrm>
          <a:off x="0" y="0"/>
          <a:ext cx="0" cy="0"/>
          <a:chOff x="0" y="0"/>
          <a:chExt cx="0" cy="0"/>
        </a:xfrm>
      </p:grpSpPr>
      <p:sp>
        <p:nvSpPr>
          <p:cNvPr id="359" name="Deployment Example: Facebook.com">
            <a:extLst>
              <a:ext uri="{FF2B5EF4-FFF2-40B4-BE49-F238E27FC236}">
                <a16:creationId xmlns:a16="http://schemas.microsoft.com/office/drawing/2014/main" id="{E499686E-4260-FEF4-9C9C-C3CF2F90B6AF}"/>
              </a:ext>
            </a:extLst>
          </p:cNvPr>
          <p:cNvSpPr txBox="1">
            <a:spLocks noGrp="1"/>
          </p:cNvSpPr>
          <p:nvPr>
            <p:ph type="title"/>
          </p:nvPr>
        </p:nvSpPr>
        <p:spPr>
          <a:prstGeom prst="rect">
            <a:avLst/>
          </a:prstGeom>
        </p:spPr>
        <p:txBody>
          <a:bodyPr/>
          <a:lstStyle/>
          <a:p>
            <a:r>
              <a:rPr lang="en-US" dirty="0"/>
              <a:t>Facebook used to have an elaborate system of branches </a:t>
            </a:r>
            <a:endParaRPr dirty="0"/>
          </a:p>
        </p:txBody>
      </p:sp>
      <p:sp>
        <p:nvSpPr>
          <p:cNvPr id="360" name="Pre-2016">
            <a:extLst>
              <a:ext uri="{FF2B5EF4-FFF2-40B4-BE49-F238E27FC236}">
                <a16:creationId xmlns:a16="http://schemas.microsoft.com/office/drawing/2014/main" id="{82ED8090-BF17-B949-1125-D7E514E4505E}"/>
              </a:ext>
            </a:extLst>
          </p:cNvPr>
          <p:cNvSpPr txBox="1">
            <a:spLocks noGrp="1"/>
          </p:cNvSpPr>
          <p:nvPr>
            <p:ph idx="1"/>
          </p:nvPr>
        </p:nvSpPr>
        <p:spPr>
          <a:prstGeom prst="rect">
            <a:avLst/>
          </a:prstGeom>
        </p:spPr>
        <p:txBody>
          <a:bodyPr>
            <a:normAutofit fontScale="92500" lnSpcReduction="20000"/>
          </a:bodyPr>
          <a:lstStyle/>
          <a:p>
            <a:pPr marL="342900" indent="-342900"/>
            <a:r>
              <a:rPr lang="en-US" dirty="0"/>
              <a:t>dev branches got merged into master, </a:t>
            </a:r>
          </a:p>
          <a:p>
            <a:pPr marL="342900" indent="-342900"/>
            <a:r>
              <a:rPr lang="en-US" dirty="0"/>
              <a:t>then once a week all changes from the past week were pulled into a release branch (often 10,000 changes per week)</a:t>
            </a:r>
          </a:p>
          <a:p>
            <a:pPr marL="342900" indent="-342900"/>
            <a:r>
              <a:rPr lang="en-US" dirty="0"/>
              <a:t>For 3 days they “stabilized” the release branch – find changes that are causing very bad behavior and back them out. (manual process!!)</a:t>
            </a:r>
          </a:p>
          <a:p>
            <a:pPr marL="342900" indent="-342900"/>
            <a:r>
              <a:rPr lang="en-US" dirty="0"/>
              <a:t>Then for the last 4 days of the week, every change that survived that stabilization got </a:t>
            </a:r>
            <a:r>
              <a:rPr lang="en-US" i="1" dirty="0"/>
              <a:t>individually pushed </a:t>
            </a:r>
            <a:r>
              <a:rPr lang="en-US" dirty="0"/>
              <a:t>to production batched so that this happens 3x/day.</a:t>
            </a:r>
          </a:p>
          <a:p>
            <a:pPr marL="342900" indent="-342900"/>
            <a:r>
              <a:rPr lang="en-US" dirty="0"/>
              <a:t>Important to do small deploys so that you could isolate bad changes.</a:t>
            </a:r>
          </a:p>
          <a:p>
            <a:pPr marL="342900" indent="-342900"/>
            <a:endParaRPr dirty="0"/>
          </a:p>
        </p:txBody>
      </p:sp>
    </p:spTree>
    <p:extLst>
      <p:ext uri="{BB962C8B-B14F-4D97-AF65-F5344CB8AC3E}">
        <p14:creationId xmlns:p14="http://schemas.microsoft.com/office/powerpoint/2010/main" val="1377391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4294967295"/>
          </p:nvPr>
        </p:nvSpPr>
        <p:spPr>
          <a:xfrm>
            <a:off x="950889" y="5305810"/>
            <a:ext cx="7886700" cy="1181712"/>
          </a:xfrm>
          <a:prstGeom prst="rect">
            <a:avLst/>
          </a:prstGeom>
        </p:spPr>
        <p:txBody>
          <a:bodyPr/>
          <a:lstStyle/>
          <a:p>
            <a:r>
              <a:rPr dirty="0"/>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5189838" y="1630834"/>
            <a:ext cx="6864173" cy="301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1219169">
              <a:defRPr sz="5500">
                <a:latin typeface="Helvetica Neue"/>
                <a:ea typeface="Helvetica Neue"/>
                <a:cs typeface="Helvetica Neue"/>
                <a:sym typeface="Helvetica Neue"/>
              </a:defRPr>
            </a:pPr>
            <a:r>
              <a:rPr sz="2750" dirty="0"/>
              <a:t>“Our main goal was to make sure that the new system made people’s experience better — or at least, didn’t make it worse. </a:t>
            </a:r>
            <a:br>
              <a:rPr sz="2750" dirty="0"/>
            </a:br>
            <a:r>
              <a:rPr sz="2750" dirty="0"/>
              <a:t>After a year of planning and development, over the course of three days </a:t>
            </a:r>
            <a:r>
              <a:rPr sz="2750" b="1" dirty="0"/>
              <a:t>we enabled</a:t>
            </a:r>
            <a:r>
              <a:rPr sz="2750" dirty="0"/>
              <a:t> </a:t>
            </a:r>
            <a:r>
              <a:rPr sz="2750" b="1" dirty="0"/>
              <a:t>100% of our production web servers to run code deployed directly from master</a:t>
            </a:r>
            <a:r>
              <a:rPr sz="2750" dirty="0"/>
              <a:t>”</a:t>
            </a:r>
          </a:p>
        </p:txBody>
      </p:sp>
      <p:pic>
        <p:nvPicPr>
          <p:cNvPr id="398" name="Image" descr="Image"/>
          <p:cNvPicPr>
            <a:picLocks noChangeAspect="1"/>
          </p:cNvPicPr>
          <p:nvPr/>
        </p:nvPicPr>
        <p:blipFill>
          <a:blip r:embed="rId3"/>
          <a:stretch>
            <a:fillRect/>
          </a:stretch>
        </p:blipFill>
        <p:spPr>
          <a:xfrm>
            <a:off x="137989" y="1647388"/>
            <a:ext cx="4756250" cy="3563224"/>
          </a:xfrm>
          <a:prstGeom prst="rect">
            <a:avLst/>
          </a:prstGeom>
          <a:ln w="12700">
            <a:miter lim="400000"/>
          </a:ln>
        </p:spPr>
      </p:pic>
      <p:sp>
        <p:nvSpPr>
          <p:cNvPr id="399" name="“Rapid release at massive scale” https://engineering.fb.com/2017/08/31/web/rapid-release-at-massive-scale/"/>
          <p:cNvSpPr txBox="1"/>
          <p:nvPr/>
        </p:nvSpPr>
        <p:spPr>
          <a:xfrm>
            <a:off x="1848865" y="6462798"/>
            <a:ext cx="8059900" cy="2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1219169">
              <a:defRPr sz="2600">
                <a:solidFill>
                  <a:srgbClr val="5E5E5E"/>
                </a:solidFill>
                <a:latin typeface="Helvetica Neue"/>
                <a:ea typeface="Helvetica Neue"/>
                <a:cs typeface="Helvetica Neue"/>
                <a:sym typeface="Helvetica Neue"/>
              </a:defRPr>
            </a:pPr>
            <a:r>
              <a:rPr sz="1300"/>
              <a:t>“Rapid release at massive scale” </a:t>
            </a:r>
            <a:r>
              <a:rPr sz="1300" u="sng">
                <a:solidFill>
                  <a:srgbClr val="0000FF"/>
                </a:solidFill>
                <a:uFill>
                  <a:solidFill>
                    <a:srgbClr val="0000FF"/>
                  </a:solidFill>
                </a:uFill>
                <a:hlinkClick r:id="rId4"/>
              </a:rPr>
              <a:t>https://engineering.fb.com/2017/08/31/web/rapid-release-at-massive-scale/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lang="en-US" dirty="0"/>
              <a:t>Post-2016: truly continuous releases from master branch</a:t>
            </a:r>
            <a:endParaRPr dirty="0"/>
          </a:p>
        </p:txBody>
      </p:sp>
      <p:pic>
        <p:nvPicPr>
          <p:cNvPr id="405" name="GIYNPgGn5SctXdIGAAAAAAAkALkybj0JAAAB.jpg" descr="GIYNPgGn5SctXdIGAAAAAAAkALkybj0JAAAB.jpg"/>
          <p:cNvPicPr>
            <a:picLocks noChangeAspect="1"/>
          </p:cNvPicPr>
          <p:nvPr/>
        </p:nvPicPr>
        <p:blipFill>
          <a:blip r:embed="rId3"/>
          <a:stretch>
            <a:fillRect/>
          </a:stretch>
        </p:blipFill>
        <p:spPr>
          <a:xfrm>
            <a:off x="1371307" y="1405782"/>
            <a:ext cx="9449385" cy="5315280"/>
          </a:xfrm>
          <a:prstGeom prst="rect">
            <a:avLst/>
          </a:prstGeom>
          <a:ln w="12700">
            <a:miter lim="400000"/>
          </a:ln>
        </p:spPr>
      </p:pic>
      <p:sp>
        <p:nvSpPr>
          <p:cNvPr id="406" name="https://engineering.fb.com/2017/08/31/web/rapid-release-at-massive-scale/"/>
          <p:cNvSpPr txBox="1"/>
          <p:nvPr/>
        </p:nvSpPr>
        <p:spPr>
          <a:xfrm>
            <a:off x="3016770" y="6571022"/>
            <a:ext cx="5540104"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843F-6183-CFB5-2510-F4EF396D1165}"/>
            </a:ext>
          </a:extLst>
        </p:cNvPr>
        <p:cNvGrpSpPr/>
        <p:nvPr/>
      </p:nvGrpSpPr>
      <p:grpSpPr>
        <a:xfrm>
          <a:off x="0" y="0"/>
          <a:ext cx="0" cy="0"/>
          <a:chOff x="0" y="0"/>
          <a:chExt cx="0" cy="0"/>
        </a:xfrm>
      </p:grpSpPr>
      <p:sp>
        <p:nvSpPr>
          <p:cNvPr id="403" name="Deployment Example: Facebook.com">
            <a:extLst>
              <a:ext uri="{FF2B5EF4-FFF2-40B4-BE49-F238E27FC236}">
                <a16:creationId xmlns:a16="http://schemas.microsoft.com/office/drawing/2014/main" id="{771F6939-00EE-8045-D084-433D98CAEF0E}"/>
              </a:ext>
            </a:extLst>
          </p:cNvPr>
          <p:cNvSpPr txBox="1">
            <a:spLocks noGrp="1"/>
          </p:cNvSpPr>
          <p:nvPr>
            <p:ph type="title"/>
          </p:nvPr>
        </p:nvSpPr>
        <p:spPr>
          <a:prstGeom prst="rect">
            <a:avLst/>
          </a:prstGeom>
        </p:spPr>
        <p:txBody>
          <a:bodyPr/>
          <a:lstStyle/>
          <a:p>
            <a:r>
              <a:rPr lang="en-US" dirty="0"/>
              <a:t>Post-2016: Truly Continuous Releases from Master Branch (excerpts from blog post)</a:t>
            </a:r>
            <a:endParaRPr dirty="0"/>
          </a:p>
        </p:txBody>
      </p:sp>
      <p:sp>
        <p:nvSpPr>
          <p:cNvPr id="404" name="Post-2016: Truly continuous releases from master branch">
            <a:extLst>
              <a:ext uri="{FF2B5EF4-FFF2-40B4-BE49-F238E27FC236}">
                <a16:creationId xmlns:a16="http://schemas.microsoft.com/office/drawing/2014/main" id="{560BEE61-8C76-3C5F-9F89-6496BF941AA2}"/>
              </a:ext>
            </a:extLst>
          </p:cNvPr>
          <p:cNvSpPr txBox="1">
            <a:spLocks noGrp="1"/>
          </p:cNvSpPr>
          <p:nvPr>
            <p:ph idx="1"/>
          </p:nvPr>
        </p:nvSpPr>
        <p:spPr>
          <a:prstGeom prst="rect">
            <a:avLst/>
          </a:prstGeom>
        </p:spPr>
        <p:txBody>
          <a:bodyPr>
            <a:noAutofit/>
          </a:bodyPr>
          <a:lstStyle/>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First, diffs that have passed a series of automated internal tests and land in master are pushed out to Facebook employees.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In this stage, get push-blocking alerts if we’ve introduced a regression, and an emergency stop button lets us keep the release from going any further.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If everything is OK, push the changes to 2 percent of production, where again we collect signal and monitor alerts, especially for edge cases that our testing or employee dogfooding may not have picked up.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Finally, roll out to 100 percent of production, </a:t>
            </a:r>
            <a:r>
              <a:rPr lang="en-US" sz="1600" dirty="0"/>
              <a:t>where</a:t>
            </a:r>
            <a:r>
              <a:rPr lang="en-US" sz="1600" dirty="0">
                <a:latin typeface="Aptos" panose="020B0004020202020204" pitchFamily="34" charset="0"/>
              </a:rPr>
              <a:t> our Flytrap tool aggregates user reports and alerts us to any anomalies.</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Many of the changes are initially kept behind feature flags, which allows to roll out mobile and web code releases independently from new features, helping to lower the risk of any particular update causing a problem.</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 If we do find a problem, simply switch the feature off rather than revert back to a previous version or fix forward.</a:t>
            </a:r>
          </a:p>
        </p:txBody>
      </p:sp>
      <p:sp>
        <p:nvSpPr>
          <p:cNvPr id="406" name="https://engineering.fb.com/2017/08/31/web/rapid-release-at-massive-scale/">
            <a:extLst>
              <a:ext uri="{FF2B5EF4-FFF2-40B4-BE49-F238E27FC236}">
                <a16:creationId xmlns:a16="http://schemas.microsoft.com/office/drawing/2014/main" id="{FA0A192D-F0F6-5400-972F-08491860DA78}"/>
              </a:ext>
            </a:extLst>
          </p:cNvPr>
          <p:cNvSpPr txBox="1"/>
          <p:nvPr/>
        </p:nvSpPr>
        <p:spPr>
          <a:xfrm>
            <a:off x="3016770" y="6571022"/>
            <a:ext cx="5540104" cy="300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extLst>
      <p:ext uri="{BB962C8B-B14F-4D97-AF65-F5344CB8AC3E}">
        <p14:creationId xmlns:p14="http://schemas.microsoft.com/office/powerpoint/2010/main" val="3366795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rPr lang="en-US" dirty="0"/>
              <a:t>What not to do: Failed Deployment at Knight Capital</a:t>
            </a:r>
            <a:endParaRPr dirty="0"/>
          </a:p>
        </p:txBody>
      </p:sp>
      <p:sp>
        <p:nvSpPr>
          <p:cNvPr id="2" name="Content Placeholder 1">
            <a:extLst>
              <a:ext uri="{FF2B5EF4-FFF2-40B4-BE49-F238E27FC236}">
                <a16:creationId xmlns:a16="http://schemas.microsoft.com/office/drawing/2014/main" id="{59F5D69B-F06D-FC71-5C53-775520F3C24F}"/>
              </a:ext>
            </a:extLst>
          </p:cNvPr>
          <p:cNvSpPr>
            <a:spLocks noGrp="1"/>
          </p:cNvSpPr>
          <p:nvPr>
            <p:ph idx="1"/>
          </p:nvPr>
        </p:nvSpPr>
        <p:spPr/>
        <p:txBody>
          <a:bodyPr/>
          <a:lstStyle/>
          <a:p>
            <a:endParaRPr lang="en-US"/>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7230446" y="3353259"/>
            <a:ext cx="4341055" cy="2676984"/>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0" y="1572494"/>
            <a:ext cx="6997329" cy="4457749"/>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5769566" y="978836"/>
            <a:ext cx="6422434" cy="1805623"/>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457200">
              <a:defRPr sz="3800">
                <a:solidFill>
                  <a:srgbClr val="333333"/>
                </a:solidFill>
              </a:defRPr>
            </a:lvl1pPr>
          </a:lstStyle>
          <a:p>
            <a:r>
              <a:rPr sz="1900" dirty="0"/>
              <a:t>“In the week before go-live, a Knight engineer manually deployed the new RLP code in SMARS to its 8 servers. However, he made </a:t>
            </a:r>
            <a:r>
              <a:rPr sz="1900" dirty="0">
                <a:highlight>
                  <a:srgbClr val="FFFF00"/>
                </a:highlight>
              </a:rPr>
              <a:t>a mistake and did not copy the new code to one of the servers. </a:t>
            </a:r>
            <a:r>
              <a:rPr sz="1900" dirty="0"/>
              <a:t>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6044804" y="6623901"/>
            <a:ext cx="5392502" cy="233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sz="1100">
                <a:hlinkClick r:id="rId5"/>
              </a:rPr>
              <a:t>https://www.henricodolfing.com/2019/06/project-failure-case-study-knight-capital.html</a:t>
            </a:r>
            <a:r>
              <a:rPr sz="1100">
                <a:solidFill>
                  <a:srgbClr val="000000"/>
                </a:solidFill>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36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rPr dirty="0"/>
              <a:t>Review</a:t>
            </a:r>
          </a:p>
        </p:txBody>
      </p:sp>
      <p:sp>
        <p:nvSpPr>
          <p:cNvPr id="488" name="By the end of this lesson, you should be able to…"/>
          <p:cNvSpPr txBox="1">
            <a:spLocks noGrp="1"/>
          </p:cNvSpPr>
          <p:nvPr>
            <p:ph idx="1"/>
          </p:nvPr>
        </p:nvSpPr>
        <p:spPr>
          <a:prstGeom prst="rect">
            <a:avLst/>
          </a:prstGeom>
        </p:spPr>
        <p:txBody>
          <a:bodyPr>
            <a:normAutofit/>
          </a:bodyPr>
          <a:lstStyle/>
          <a:p>
            <a:r>
              <a:rPr sz="3300" dirty="0"/>
              <a:t>By now, you should be able to…</a:t>
            </a:r>
          </a:p>
          <a:p>
            <a:pPr lvl="1">
              <a:buFont typeface="Arial" panose="020B0604020202020204" pitchFamily="34" charset="0"/>
              <a:buChar char="•"/>
            </a:pPr>
            <a:r>
              <a:rPr lang="en-US" sz="2700" dirty="0"/>
              <a:t>Describe how continuous integration helps to catch errors sooner in the software lifecycle</a:t>
            </a:r>
          </a:p>
          <a:p>
            <a:pPr lvl="1">
              <a:buFont typeface="Arial" panose="020B0604020202020204" pitchFamily="34" charset="0"/>
              <a:buChar char="•"/>
            </a:pPr>
            <a:r>
              <a:rPr lang="en-US" sz="2700" dirty="0"/>
              <a:t>Describe strategies for performing quality-assurance on software as and after it is delivered</a:t>
            </a:r>
          </a:p>
          <a:p>
            <a:pPr lvl="1"/>
            <a:r>
              <a:rPr lang="en-US" sz="2700" dirty="0"/>
              <a:t>Understand how continuous delivery can work with or without TDD (test driven development) as a quality assurance strategy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FA2F0B-5E82-9046-37F0-71F1E32127C2}"/>
              </a:ext>
            </a:extLst>
          </p:cNvPr>
          <p:cNvSpPr>
            <a:spLocks noGrp="1"/>
          </p:cNvSpPr>
          <p:nvPr>
            <p:ph type="title"/>
          </p:nvPr>
        </p:nvSpPr>
        <p:spPr/>
        <p:txBody>
          <a:bodyPr/>
          <a:lstStyle/>
          <a:p>
            <a:r>
              <a:rPr lang="en-US" dirty="0"/>
              <a:t>Example: Some bugs slip through testing, even in highly-regulated industries</a:t>
            </a:r>
          </a:p>
        </p:txBody>
      </p:sp>
      <p:sp>
        <p:nvSpPr>
          <p:cNvPr id="5" name="Slide Number Placeholder 4">
            <a:extLst>
              <a:ext uri="{FF2B5EF4-FFF2-40B4-BE49-F238E27FC236}">
                <a16:creationId xmlns:a16="http://schemas.microsoft.com/office/drawing/2014/main" id="{EBDA01FA-EEAD-247B-F552-E3EDD7B3BF9E}"/>
              </a:ext>
            </a:extLst>
          </p:cNvPr>
          <p:cNvSpPr>
            <a:spLocks noGrp="1"/>
          </p:cNvSpPr>
          <p:nvPr>
            <p:ph type="sldNum" sz="quarter" idx="12"/>
          </p:nvPr>
        </p:nvSpPr>
        <p:spPr/>
        <p:txBody>
          <a:bodyPr/>
          <a:lstStyle/>
          <a:p>
            <a:fld id="{20F37917-FD3A-4669-9018-DA04BCDD3D75}" type="slidenum">
              <a:rPr lang="en-US" smtClean="0"/>
              <a:t>6</a:t>
            </a:fld>
            <a:endParaRPr lang="en-US"/>
          </a:p>
        </p:txBody>
      </p:sp>
      <p:sp>
        <p:nvSpPr>
          <p:cNvPr id="8" name="https://www.adn.com/alaska-news/aviation/2023/02/20/after-alaska-airlines-planes-bump-runway-a-scramble-to-pull-the-plug/">
            <a:extLst>
              <a:ext uri="{FF2B5EF4-FFF2-40B4-BE49-F238E27FC236}">
                <a16:creationId xmlns:a16="http://schemas.microsoft.com/office/drawing/2014/main" id="{216A47C8-CD80-D62C-8F55-C66E43B0B5CB}"/>
              </a:ext>
            </a:extLst>
          </p:cNvPr>
          <p:cNvSpPr txBox="1"/>
          <p:nvPr/>
        </p:nvSpPr>
        <p:spPr>
          <a:xfrm>
            <a:off x="2095706" y="6485514"/>
            <a:ext cx="808593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solidFill>
                  <a:srgbClr val="0000FF"/>
                </a:solidFill>
                <a:uFill>
                  <a:solidFill>
                    <a:srgbClr val="0000FF"/>
                  </a:solidFill>
                </a:uFill>
                <a:hlinkClick r:id="" action="ppaction://noaction"/>
              </a:defRPr>
            </a:lvl1pPr>
          </a:lstStyle>
          <a:p>
            <a:pPr>
              <a:defRPr u="none">
                <a:solidFill>
                  <a:srgbClr val="5E5E5E"/>
                </a:solidFill>
                <a:uFillTx/>
              </a:defRPr>
            </a:pPr>
            <a:r>
              <a:rPr sz="1200" dirty="0">
                <a:hlinkClick r:id="rId3"/>
              </a:rPr>
              <a:t>https://www.adn.com/alaska-news/aviation/2023/02/20/after-alaska-airlines-planes-bump-runway-a-scramble-to-pull-the-plug/</a:t>
            </a:r>
          </a:p>
        </p:txBody>
      </p:sp>
      <p:sp>
        <p:nvSpPr>
          <p:cNvPr id="9" name="“That morning, a software bug in an update to the DynamicSource tool caused it to provide seriously undervalued weights for the airplanes.…">
            <a:extLst>
              <a:ext uri="{FF2B5EF4-FFF2-40B4-BE49-F238E27FC236}">
                <a16:creationId xmlns:a16="http://schemas.microsoft.com/office/drawing/2014/main" id="{22745CAE-7C07-FB16-579B-E32506BE42AC}"/>
              </a:ext>
            </a:extLst>
          </p:cNvPr>
          <p:cNvSpPr txBox="1"/>
          <p:nvPr/>
        </p:nvSpPr>
        <p:spPr>
          <a:xfrm>
            <a:off x="165655" y="3479563"/>
            <a:ext cx="4058921" cy="3005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292100">
              <a:defRPr>
                <a:solidFill>
                  <a:srgbClr val="000000"/>
                </a:solidFill>
                <a:latin typeface="+mj-lt"/>
                <a:ea typeface="+mj-ea"/>
                <a:cs typeface="+mj-cs"/>
                <a:sym typeface="Helvetica Neue"/>
              </a:defRPr>
            </a:pPr>
            <a:r>
              <a:rPr sz="1200" dirty="0"/>
              <a:t>“That morning, a software bug in an update to the </a:t>
            </a:r>
            <a:r>
              <a:rPr sz="1200" dirty="0" err="1"/>
              <a:t>DynamicSource</a:t>
            </a:r>
            <a:r>
              <a:rPr sz="1200" dirty="0"/>
              <a:t> tool caused it to provide seriously undervalued weights for the airplanes.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The Alaska 737 captain said the data was on the order of 20,000 to 30,000 pounds light. With the total weight of those jets at 150,000 to 170,000 pounds, the error was enough to skew the engine thrust and speed settings.</a:t>
            </a:r>
          </a:p>
          <a:p>
            <a:pPr algn="just" defTabSz="292100">
              <a:defRPr>
                <a:solidFill>
                  <a:srgbClr val="000000"/>
                </a:solidFill>
                <a:latin typeface="+mj-lt"/>
                <a:ea typeface="+mj-ea"/>
                <a:cs typeface="+mj-cs"/>
                <a:sym typeface="Helvetica Neue"/>
              </a:defRPr>
            </a:pPr>
            <a:endParaRPr sz="1200" dirty="0"/>
          </a:p>
          <a:p>
            <a:pPr algn="just" defTabSz="292100">
              <a:defRPr>
                <a:solidFill>
                  <a:srgbClr val="000000"/>
                </a:solidFill>
                <a:latin typeface="+mj-lt"/>
                <a:ea typeface="+mj-ea"/>
                <a:cs typeface="+mj-cs"/>
                <a:sym typeface="Helvetica Neue"/>
              </a:defRPr>
            </a:pPr>
            <a:r>
              <a:rPr sz="1200" dirty="0"/>
              <a:t>Both planes headed down the runway with less power and at lower speed than they should have. And with the jets judged lighter than they actually were, the pilots rotated too early</a:t>
            </a:r>
            <a:br>
              <a:rPr sz="1200" dirty="0"/>
            </a:br>
            <a:br>
              <a:rPr sz="1200" dirty="0"/>
            </a:br>
            <a:r>
              <a:rPr sz="1200" dirty="0"/>
              <a:t>Both the Max 9 and 737-900ER have long passenger cabins, which makes them more vulnerable to a tail strike when the nose comes up too soon.” …</a:t>
            </a:r>
          </a:p>
        </p:txBody>
      </p:sp>
      <p:pic>
        <p:nvPicPr>
          <p:cNvPr id="10" name="Image" descr="Image">
            <a:extLst>
              <a:ext uri="{FF2B5EF4-FFF2-40B4-BE49-F238E27FC236}">
                <a16:creationId xmlns:a16="http://schemas.microsoft.com/office/drawing/2014/main" id="{F53D7D99-6145-D328-F39D-C8776C6FAA22}"/>
              </a:ext>
            </a:extLst>
          </p:cNvPr>
          <p:cNvPicPr>
            <a:picLocks noChangeAspect="1"/>
          </p:cNvPicPr>
          <p:nvPr/>
        </p:nvPicPr>
        <p:blipFill>
          <a:blip r:embed="rId4"/>
          <a:stretch>
            <a:fillRect/>
          </a:stretch>
        </p:blipFill>
        <p:spPr>
          <a:xfrm>
            <a:off x="0" y="1538486"/>
            <a:ext cx="4826001" cy="1854201"/>
          </a:xfrm>
          <a:prstGeom prst="rect">
            <a:avLst/>
          </a:prstGeom>
          <a:ln w="12700">
            <a:miter lim="400000"/>
          </a:ln>
        </p:spPr>
      </p:pic>
      <p:sp>
        <p:nvSpPr>
          <p:cNvPr id="11" name="… “A quick interim fix proved easy: When operations staff turned off the automatic uplink of the data to the aircraft and switched to manual requests “we didn’t have the bug anymore.”…">
            <a:extLst>
              <a:ext uri="{FF2B5EF4-FFF2-40B4-BE49-F238E27FC236}">
                <a16:creationId xmlns:a16="http://schemas.microsoft.com/office/drawing/2014/main" id="{0B107544-76DA-F2E5-8831-2589281D6A8B}"/>
              </a:ext>
            </a:extLst>
          </p:cNvPr>
          <p:cNvSpPr txBox="1"/>
          <p:nvPr/>
        </p:nvSpPr>
        <p:spPr>
          <a:xfrm>
            <a:off x="4643398" y="2966643"/>
            <a:ext cx="4058921" cy="3436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228600">
              <a:spcBef>
                <a:spcPts val="1200"/>
              </a:spcBef>
              <a:defRPr>
                <a:solidFill>
                  <a:srgbClr val="191919"/>
                </a:solidFill>
              </a:defRPr>
            </a:pPr>
            <a:r>
              <a:rPr sz="1200" dirty="0"/>
              <a:t>… “A quick interim fix proved easy: When operations staff turned off the automatic uplink of the data to the aircraft and switched to manual requests “we didn’t have the bug anymore.”</a:t>
            </a:r>
          </a:p>
          <a:p>
            <a:pPr algn="just" defTabSz="228600">
              <a:spcBef>
                <a:spcPts val="1200"/>
              </a:spcBef>
              <a:defRPr>
                <a:solidFill>
                  <a:srgbClr val="191919"/>
                </a:solidFill>
              </a:defRPr>
            </a:pPr>
            <a:r>
              <a:rPr sz="1200" dirty="0"/>
              <a:t>Peyton said his team also checked the integrity of the calculation itself before lifting the stoppage. All that was accomplished in 20 minutes.</a:t>
            </a:r>
          </a:p>
          <a:p>
            <a:pPr algn="just" defTabSz="228600">
              <a:spcBef>
                <a:spcPts val="1200"/>
              </a:spcBef>
              <a:defRPr>
                <a:solidFill>
                  <a:srgbClr val="191919"/>
                </a:solidFill>
              </a:defRPr>
            </a:pPr>
            <a:r>
              <a:rPr sz="1200" dirty="0"/>
              <a:t>The software code was permanently repaired about five hours later.</a:t>
            </a:r>
          </a:p>
          <a:p>
            <a:pPr algn="just" defTabSz="228600">
              <a:defRPr>
                <a:solidFill>
                  <a:srgbClr val="191919"/>
                </a:solidFill>
              </a:defRPr>
            </a:pPr>
            <a:endParaRPr sz="1200" dirty="0"/>
          </a:p>
          <a:p>
            <a:pPr algn="just" defTabSz="228600">
              <a:spcBef>
                <a:spcPts val="1200"/>
              </a:spcBef>
              <a:defRPr>
                <a:solidFill>
                  <a:srgbClr val="191919"/>
                </a:solidFill>
              </a:defRPr>
            </a:pPr>
            <a:r>
              <a:rPr sz="1200" dirty="0"/>
              <a:t>Peyton added that even though the update to the </a:t>
            </a:r>
            <a:r>
              <a:rPr sz="1200" dirty="0" err="1"/>
              <a:t>DynamicSource</a:t>
            </a:r>
            <a:r>
              <a:rPr sz="1200" dirty="0"/>
              <a:t> software had been tested over an extended period, the bug was missed because it only presented when many aircraft at the same time were using the system.</a:t>
            </a:r>
          </a:p>
          <a:p>
            <a:pPr algn="just" defTabSz="228600">
              <a:spcBef>
                <a:spcPts val="1200"/>
              </a:spcBef>
              <a:defRPr>
                <a:solidFill>
                  <a:srgbClr val="191919"/>
                </a:solidFill>
              </a:defRPr>
            </a:pPr>
            <a:r>
              <a:rPr sz="1200" dirty="0"/>
              <a:t>Subsequently, a test of the software under high demand was developed.”</a:t>
            </a:r>
          </a:p>
        </p:txBody>
      </p:sp>
      <p:sp>
        <p:nvSpPr>
          <p:cNvPr id="14" name="TextBox 13">
            <a:extLst>
              <a:ext uri="{FF2B5EF4-FFF2-40B4-BE49-F238E27FC236}">
                <a16:creationId xmlns:a16="http://schemas.microsoft.com/office/drawing/2014/main" id="{03652842-668A-AAFA-CBA8-103023148240}"/>
              </a:ext>
            </a:extLst>
          </p:cNvPr>
          <p:cNvSpPr txBox="1"/>
          <p:nvPr/>
        </p:nvSpPr>
        <p:spPr>
          <a:xfrm>
            <a:off x="11201400" y="262128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 tIns="22860" rIns="45720" bIns="22860" numCol="1" spcCol="0" rtlCol="0" fromWordArt="0" anchor="ctr" anchorCtr="0" forceAA="0" compatLnSpc="1">
            <a:prstTxWarp prst="textNoShape">
              <a:avLst/>
            </a:prstTxWarp>
            <a:noAutofit/>
          </a:bodyPr>
          <a:lstStyle/>
          <a:p>
            <a:pPr algn="l"/>
            <a:endParaRPr lang="en-US" sz="900" dirty="0">
              <a:solidFill>
                <a:schemeClr val="tx1"/>
              </a:solidFill>
            </a:endParaRPr>
          </a:p>
        </p:txBody>
      </p:sp>
      <p:grpSp>
        <p:nvGrpSpPr>
          <p:cNvPr id="2" name="Group 1">
            <a:extLst>
              <a:ext uri="{FF2B5EF4-FFF2-40B4-BE49-F238E27FC236}">
                <a16:creationId xmlns:a16="http://schemas.microsoft.com/office/drawing/2014/main" id="{491A9274-1915-948F-1042-ECC2B9D3A19B}"/>
              </a:ext>
            </a:extLst>
          </p:cNvPr>
          <p:cNvGrpSpPr/>
          <p:nvPr/>
        </p:nvGrpSpPr>
        <p:grpSpPr>
          <a:xfrm>
            <a:off x="8867974" y="1762006"/>
            <a:ext cx="3326130" cy="2794581"/>
            <a:chOff x="4369275" y="3006945"/>
            <a:chExt cx="3326130" cy="2794581"/>
          </a:xfrm>
        </p:grpSpPr>
        <p:sp>
          <p:nvSpPr>
            <p:cNvPr id="13" name="TextBox 12">
              <a:extLst>
                <a:ext uri="{FF2B5EF4-FFF2-40B4-BE49-F238E27FC236}">
                  <a16:creationId xmlns:a16="http://schemas.microsoft.com/office/drawing/2014/main" id="{F48AA52F-2F6F-AE80-E8F0-BD423B95BEC9}"/>
                </a:ext>
              </a:extLst>
            </p:cNvPr>
            <p:cNvSpPr txBox="1"/>
            <p:nvPr/>
          </p:nvSpPr>
          <p:spPr>
            <a:xfrm>
              <a:off x="4513975" y="5586082"/>
              <a:ext cx="3154680" cy="21544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800" dirty="0">
                  <a:solidFill>
                    <a:srgbClr val="0F1419"/>
                  </a:solidFill>
                  <a:latin typeface="Aptos" panose="020B0004020202020204" pitchFamily="34" charset="0"/>
                </a:rPr>
                <a:t>Photo: </a:t>
              </a:r>
              <a:r>
                <a:rPr lang="en-US" sz="800" dirty="0" err="1">
                  <a:solidFill>
                    <a:srgbClr val="0F1419"/>
                  </a:solidFill>
                  <a:latin typeface="Aptos" panose="020B0004020202020204" pitchFamily="34" charset="0"/>
                </a:rPr>
                <a:t>saiters_photography</a:t>
              </a:r>
              <a:r>
                <a:rPr lang="en-US" sz="800" dirty="0">
                  <a:solidFill>
                    <a:srgbClr val="0F1419"/>
                  </a:solidFill>
                  <a:latin typeface="Aptos" panose="020B0004020202020204" pitchFamily="34" charset="0"/>
                </a:rPr>
                <a:t> (IG, different plane/</a:t>
              </a:r>
              <a:r>
                <a:rPr lang="en-US" sz="800" dirty="0" err="1">
                  <a:solidFill>
                    <a:srgbClr val="0F1419"/>
                  </a:solidFill>
                  <a:latin typeface="Aptos" panose="020B0004020202020204" pitchFamily="34" charset="0"/>
                </a:rPr>
                <a:t>airpot</a:t>
              </a:r>
              <a:r>
                <a:rPr lang="en-US" sz="800" dirty="0">
                  <a:solidFill>
                    <a:srgbClr val="0F1419"/>
                  </a:solidFill>
                  <a:latin typeface="Aptos" panose="020B0004020202020204" pitchFamily="34" charset="0"/>
                </a:rPr>
                <a:t>)</a:t>
              </a:r>
              <a:endParaRPr lang="en-US" sz="800" dirty="0"/>
            </a:p>
          </p:txBody>
        </p:sp>
        <p:pic>
          <p:nvPicPr>
            <p:cNvPr id="1026" name="Picture 2" descr="Image">
              <a:extLst>
                <a:ext uri="{FF2B5EF4-FFF2-40B4-BE49-F238E27FC236}">
                  <a16:creationId xmlns:a16="http://schemas.microsoft.com/office/drawing/2014/main" id="{442AE922-5ED7-B3FC-4FAC-884125161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275" y="3006945"/>
              <a:ext cx="3326130" cy="2514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69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prstGeom prst="rect">
            <a:avLst/>
          </a:prstGeom>
        </p:spPr>
        <p:txBody>
          <a:bodyPr>
            <a:noAutofit/>
          </a:bodyPr>
          <a:lstStyle/>
          <a:p>
            <a:r>
              <a:rPr lang="en-US" dirty="0"/>
              <a:t>CI/CD practices improve code quality and dev velocity</a:t>
            </a:r>
            <a:endParaRPr dirty="0"/>
          </a:p>
        </p:txBody>
      </p:sp>
      <p:sp>
        <p:nvSpPr>
          <p:cNvPr id="40" name="Improving quality &amp; velocity with frequent, fast feedback loops"/>
          <p:cNvSpPr txBox="1">
            <a:spLocks noGrp="1"/>
          </p:cNvSpPr>
          <p:nvPr>
            <p:ph idx="1"/>
          </p:nvPr>
        </p:nvSpPr>
        <p:spPr>
          <a:prstGeom prst="rect">
            <a:avLst/>
          </a:prstGeom>
        </p:spPr>
        <p:txBody>
          <a:bodyPr>
            <a:normAutofit/>
          </a:bodyPr>
          <a:lstStyle/>
          <a:p>
            <a:pPr marL="400050" indent="-342900"/>
            <a:r>
              <a:rPr lang="en-US" sz="3100" dirty="0"/>
              <a:t>Continuous integration: use automated systems to perform and monitor frequent integrations with entire codebase, running integration-scale tests</a:t>
            </a:r>
          </a:p>
          <a:p>
            <a:pPr marL="400050" indent="-342900"/>
            <a:r>
              <a:rPr lang="en-US" sz="3100" dirty="0"/>
              <a:t>Continuous delivery: use automated systems to perform frequent, controlled delivery of product (often to a small fraction of the user base), with automated monitoring to detect remaining defects quickly. </a:t>
            </a:r>
            <a:endParaRPr sz="3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81EA0B-0414-B03D-23DC-5589621D4960}"/>
              </a:ext>
            </a:extLst>
          </p:cNvPr>
          <p:cNvSpPr>
            <a:spLocks noGrp="1"/>
          </p:cNvSpPr>
          <p:nvPr>
            <p:ph type="title"/>
          </p:nvPr>
        </p:nvSpPr>
        <p:spPr/>
        <p:txBody>
          <a:bodyPr/>
          <a:lstStyle/>
          <a:p>
            <a:r>
              <a:rPr lang="en-US" dirty="0"/>
              <a:t>13.1: Continuous Integration</a:t>
            </a:r>
          </a:p>
        </p:txBody>
      </p:sp>
      <p:sp>
        <p:nvSpPr>
          <p:cNvPr id="4" name="Slide Number Placeholder 3">
            <a:extLst>
              <a:ext uri="{FF2B5EF4-FFF2-40B4-BE49-F238E27FC236}">
                <a16:creationId xmlns:a16="http://schemas.microsoft.com/office/drawing/2014/main" id="{0BDC2020-41E4-3327-0233-63411976897F}"/>
              </a:ext>
            </a:extLst>
          </p:cNvPr>
          <p:cNvSpPr>
            <a:spLocks noGrp="1"/>
          </p:cNvSpPr>
          <p:nvPr>
            <p:ph type="sldNum" sz="quarter" idx="12"/>
          </p:nvPr>
        </p:nvSpPr>
        <p:spPr/>
        <p:txBody>
          <a:bodyPr/>
          <a:lstStyle/>
          <a:p>
            <a:fld id="{20F37917-FD3A-4669-9018-DA04BCDD3D75}" type="slidenum">
              <a:rPr lang="en-US" smtClean="0"/>
              <a:t>8</a:t>
            </a:fld>
            <a:endParaRPr lang="en-US"/>
          </a:p>
        </p:txBody>
      </p:sp>
    </p:spTree>
    <p:extLst>
      <p:ext uri="{BB962C8B-B14F-4D97-AF65-F5344CB8AC3E}">
        <p14:creationId xmlns:p14="http://schemas.microsoft.com/office/powerpoint/2010/main" val="291999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prstGeom prst="rect">
            <a:avLst/>
          </a:prstGeom>
        </p:spPr>
        <p:txBody>
          <a:bodyPr/>
          <a:lstStyle/>
          <a:p>
            <a:r>
              <a:rPr dirty="0"/>
              <a:t>Continuous Integration</a:t>
            </a:r>
            <a:r>
              <a:rPr lang="en-US" dirty="0"/>
              <a:t> (CI) provides global feedback on local changes</a:t>
            </a:r>
            <a:endParaRPr dirty="0"/>
          </a:p>
        </p:txBody>
      </p:sp>
      <p:sp>
        <p:nvSpPr>
          <p:cNvPr id="60" name="Motivation"/>
          <p:cNvSpPr txBox="1">
            <a:spLocks noGrp="1"/>
          </p:cNvSpPr>
          <p:nvPr>
            <p:ph idx="1"/>
          </p:nvPr>
        </p:nvSpPr>
        <p:spPr>
          <a:prstGeom prst="rect">
            <a:avLst/>
          </a:prstGeom>
        </p:spPr>
        <p:txBody>
          <a:bodyPr/>
          <a:lstStyle/>
          <a:p>
            <a:pPr lvl="1">
              <a:buSzPct val="100000"/>
              <a:buFont typeface="Arial" panose="020B0604020202020204" pitchFamily="34" charset="0"/>
              <a:buChar char="•"/>
            </a:pPr>
            <a:r>
              <a:rPr lang="en-US" dirty="0"/>
              <a:t>Given: </a:t>
            </a:r>
            <a:r>
              <a:rPr dirty="0"/>
              <a:t>Our systems involve many components, some of which might even be in different version control repositories</a:t>
            </a:r>
          </a:p>
          <a:p>
            <a:pPr lvl="1">
              <a:buSzPct val="100000"/>
              <a:buFont typeface="Arial" panose="020B0604020202020204" pitchFamily="34" charset="0"/>
              <a:buChar char="•"/>
            </a:pPr>
            <a:r>
              <a:rPr lang="en-US" dirty="0"/>
              <a:t>Consider: </a:t>
            </a:r>
            <a:r>
              <a:rPr dirty="0"/>
              <a:t>How does a developer get feedback on their (local) change?</a:t>
            </a:r>
          </a:p>
        </p:txBody>
      </p:sp>
      <p:pic>
        <p:nvPicPr>
          <p:cNvPr id="61" name="Image" descr="Image"/>
          <p:cNvPicPr>
            <a:picLocks noChangeAspect="1"/>
          </p:cNvPicPr>
          <p:nvPr/>
        </p:nvPicPr>
        <p:blipFill>
          <a:blip r:embed="rId3"/>
          <a:stretch>
            <a:fillRect/>
          </a:stretch>
        </p:blipFill>
        <p:spPr>
          <a:xfrm>
            <a:off x="1009881" y="2905652"/>
            <a:ext cx="9549586" cy="3970249"/>
          </a:xfrm>
          <a:prstGeom prst="rect">
            <a:avLst/>
          </a:prstGeom>
          <a:ln w="12700">
            <a:miter lim="400000"/>
          </a:ln>
        </p:spPr>
      </p:pic>
    </p:spTree>
  </p:cSld>
  <p:clrMapOvr>
    <a:masterClrMapping/>
  </p:clrMapOvr>
</p:sld>
</file>

<file path=ppt/theme/theme1.xml><?xml version="1.0" encoding="utf-8"?>
<a:theme xmlns:a="http://schemas.openxmlformats.org/drawingml/2006/main" name="CS 4530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13118</TotalTime>
  <Words>11422</Words>
  <Application>Microsoft Office PowerPoint</Application>
  <PresentationFormat>Widescreen</PresentationFormat>
  <Paragraphs>683</Paragraphs>
  <Slides>58</Slides>
  <Notes>49</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Aptos</vt:lpstr>
      <vt:lpstr>Verdana</vt:lpstr>
      <vt:lpstr>Wingdings</vt:lpstr>
      <vt:lpstr>Arial</vt:lpstr>
      <vt:lpstr>Helvetica</vt:lpstr>
      <vt:lpstr>Calibri</vt:lpstr>
      <vt:lpstr>CS 4530 Theme</vt:lpstr>
      <vt:lpstr>CS 4530: Fundamentals of Software Engineering Module 13: Continuous Development</vt:lpstr>
      <vt:lpstr>Learning objectives for this lesson</vt:lpstr>
      <vt:lpstr>Review: The Agile Model Reduces Risk by Embracing Change (~2000)</vt:lpstr>
      <vt:lpstr>Agile relies on a variety of quality-assurance processes</vt:lpstr>
      <vt:lpstr>In this module, we'll focus on CI/CD</vt:lpstr>
      <vt:lpstr>Example: Some bugs slip through testing, even in highly-regulated industries</vt:lpstr>
      <vt:lpstr>CI/CD practices improve code quality and dev velocity</vt:lpstr>
      <vt:lpstr>13.1: Continuous Integration</vt:lpstr>
      <vt:lpstr>Continuous Integration (CI) provides global feedback on local changes</vt:lpstr>
      <vt:lpstr>A CI process is a software pipeline</vt:lpstr>
      <vt:lpstr>CI may be triggered by commits, pull requests, or other actions</vt:lpstr>
      <vt:lpstr>Automating Feedback Loops is Powerful</vt:lpstr>
      <vt:lpstr>Typical CI pipeline</vt:lpstr>
      <vt:lpstr>You could set up multiple CI processes</vt:lpstr>
      <vt:lpstr>Continuous Integration is Highly Configurable</vt:lpstr>
      <vt:lpstr>CI In Practice: Autograder</vt:lpstr>
      <vt:lpstr>Example CI Pipeline - Autograder</vt:lpstr>
      <vt:lpstr>CI pipelines can automate performance testing</vt:lpstr>
      <vt:lpstr>CI pipelines can automate benchmarking</vt:lpstr>
      <vt:lpstr>Attributes of effective CI processes</vt:lpstr>
      <vt:lpstr>Effective CI processes are run often enough to reduce debugging effort</vt:lpstr>
      <vt:lpstr>Effective CI processes allocate enough resources to mitigate flaky tests</vt:lpstr>
      <vt:lpstr>Challenges and Solutions for Repeatable Builds</vt:lpstr>
      <vt:lpstr>Build Systems Orchestrate Software Engineering Tasks</vt:lpstr>
      <vt:lpstr>Dependency Managers Organize External Dependencies</vt:lpstr>
      <vt:lpstr>Specify and Depend on Package Versions with Care</vt:lpstr>
      <vt:lpstr>Continuous Integration Service Models</vt:lpstr>
      <vt:lpstr>13.2 Continuous Delivery</vt:lpstr>
      <vt:lpstr>Continuous Delivery</vt:lpstr>
      <vt:lpstr>Continuous Delivery is about deciding which new features to deliver, and when</vt:lpstr>
      <vt:lpstr>A continuous-delivery process is also a software pipeline</vt:lpstr>
      <vt:lpstr>Continuous Delivery does not mean Immediate Delivery</vt:lpstr>
      <vt:lpstr>Ways to mitigate deployment risks</vt:lpstr>
      <vt:lpstr>Build a staging environment to qualify features for delivery</vt:lpstr>
      <vt:lpstr>Split Deployments Mitigate Risk</vt:lpstr>
      <vt:lpstr>Post-delivery monitoring mitigates risk</vt:lpstr>
      <vt:lpstr>Continuous Delivery Tools</vt:lpstr>
      <vt:lpstr>Continuous Delivery Relies on Infrastructure As Code</vt:lpstr>
      <vt:lpstr>Infrastructure as Code represents complex infrastructure in “recipes”</vt:lpstr>
      <vt:lpstr>Tools for Monitoring Deployments</vt:lpstr>
      <vt:lpstr>Monitoring can help identify operational issues</vt:lpstr>
      <vt:lpstr>Continuous Delivery Tools Can Take Automated Actions</vt:lpstr>
      <vt:lpstr>Monitoring Services Can Take Automated Actions</vt:lpstr>
      <vt:lpstr>From Monitoring to Observability</vt:lpstr>
      <vt:lpstr>New Tools allow Observability inside of Apps, Too</vt:lpstr>
      <vt:lpstr>Beware of Metrics</vt:lpstr>
      <vt:lpstr>How should we allocate our testing resources?</vt:lpstr>
      <vt:lpstr>Continuous Delivery works with or without  TDD</vt:lpstr>
      <vt:lpstr>CI at scale: Google Test Automation Platform - TAP (2020)</vt:lpstr>
      <vt:lpstr>Facebook: "Move fast and break things"</vt:lpstr>
      <vt:lpstr>Deployment Example: Facebook.com</vt:lpstr>
      <vt:lpstr>Facebook used to have an elaborate system of branches </vt:lpstr>
      <vt:lpstr>Deployment Example</vt:lpstr>
      <vt:lpstr>Post-2016: truly continuous releases from master branch</vt:lpstr>
      <vt:lpstr>Post-2016: Truly Continuous Releases from Master Branch (excerpts from blog post)</vt:lpstr>
      <vt:lpstr>What not to do: Failed Deployment at Knight Capital</vt:lpstr>
      <vt:lpstr>What could Knight capital have done better?</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Bhutta, Adeel</cp:lastModifiedBy>
  <cp:revision>161</cp:revision>
  <dcterms:created xsi:type="dcterms:W3CDTF">2021-01-07T15:19:22Z</dcterms:created>
  <dcterms:modified xsi:type="dcterms:W3CDTF">2025-10-12T12:58:17Z</dcterms:modified>
</cp:coreProperties>
</file>